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95" r:id="rId2"/>
    <p:sldId id="263" r:id="rId3"/>
    <p:sldId id="264" r:id="rId4"/>
    <p:sldId id="265" r:id="rId5"/>
    <p:sldId id="266" r:id="rId6"/>
    <p:sldId id="267" r:id="rId7"/>
    <p:sldId id="268" r:id="rId8"/>
    <p:sldId id="296" r:id="rId9"/>
    <p:sldId id="297" r:id="rId10"/>
    <p:sldId id="260" r:id="rId11"/>
    <p:sldId id="298" r:id="rId12"/>
    <p:sldId id="300" r:id="rId13"/>
    <p:sldId id="261" r:id="rId14"/>
    <p:sldId id="259" r:id="rId15"/>
    <p:sldId id="262" r:id="rId16"/>
    <p:sldId id="274" r:id="rId17"/>
    <p:sldId id="275" r:id="rId18"/>
    <p:sldId id="277" r:id="rId19"/>
    <p:sldId id="276" r:id="rId20"/>
    <p:sldId id="281" r:id="rId21"/>
    <p:sldId id="280" r:id="rId22"/>
    <p:sldId id="279" r:id="rId23"/>
    <p:sldId id="284" r:id="rId24"/>
    <p:sldId id="278" r:id="rId25"/>
    <p:sldId id="283" r:id="rId26"/>
    <p:sldId id="282" r:id="rId27"/>
    <p:sldId id="285" r:id="rId28"/>
    <p:sldId id="286" r:id="rId29"/>
    <p:sldId id="288" r:id="rId30"/>
    <p:sldId id="289" r:id="rId31"/>
    <p:sldId id="292" r:id="rId32"/>
    <p:sldId id="291" r:id="rId33"/>
    <p:sldId id="290" r:id="rId34"/>
    <p:sldId id="287" r:id="rId35"/>
    <p:sldId id="294" r:id="rId36"/>
    <p:sldId id="301" r:id="rId37"/>
    <p:sldId id="307" r:id="rId38"/>
    <p:sldId id="306" r:id="rId39"/>
    <p:sldId id="305" r:id="rId40"/>
    <p:sldId id="304" r:id="rId41"/>
    <p:sldId id="303" r:id="rId42"/>
    <p:sldId id="310" r:id="rId43"/>
    <p:sldId id="313" r:id="rId44"/>
    <p:sldId id="312" r:id="rId45"/>
    <p:sldId id="311" r:id="rId46"/>
    <p:sldId id="309" r:id="rId47"/>
    <p:sldId id="308" r:id="rId48"/>
    <p:sldId id="324" r:id="rId49"/>
    <p:sldId id="302" r:id="rId50"/>
    <p:sldId id="323" r:id="rId51"/>
    <p:sldId id="322" r:id="rId52"/>
    <p:sldId id="321" r:id="rId53"/>
    <p:sldId id="320" r:id="rId54"/>
    <p:sldId id="319" r:id="rId55"/>
    <p:sldId id="318" r:id="rId56"/>
    <p:sldId id="317" r:id="rId57"/>
    <p:sldId id="316" r:id="rId58"/>
    <p:sldId id="315" r:id="rId59"/>
    <p:sldId id="329" r:id="rId60"/>
    <p:sldId id="330" r:id="rId61"/>
    <p:sldId id="331" r:id="rId62"/>
    <p:sldId id="332" r:id="rId63"/>
    <p:sldId id="333" r:id="rId64"/>
    <p:sldId id="334" r:id="rId65"/>
    <p:sldId id="335" r:id="rId66"/>
    <p:sldId id="314" r:id="rId67"/>
    <p:sldId id="336" r:id="rId68"/>
    <p:sldId id="328" r:id="rId69"/>
    <p:sldId id="327" r:id="rId70"/>
    <p:sldId id="337" r:id="rId71"/>
    <p:sldId id="326" r:id="rId72"/>
    <p:sldId id="338" r:id="rId73"/>
    <p:sldId id="325" r:id="rId74"/>
    <p:sldId id="340" r:id="rId75"/>
    <p:sldId id="341" r:id="rId76"/>
    <p:sldId id="342" r:id="rId77"/>
    <p:sldId id="339"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6" autoAdjust="0"/>
    <p:restoredTop sz="94650" autoAdjust="0"/>
  </p:normalViewPr>
  <p:slideViewPr>
    <p:cSldViewPr snapToGrid="0">
      <p:cViewPr varScale="1">
        <p:scale>
          <a:sx n="120" d="100"/>
          <a:sy n="120" d="100"/>
        </p:scale>
        <p:origin x="416"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dirty="0"/>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FCE02C-6EC6-4E09-BC2C-9FDED4DE236E}" type="datetimeFigureOut">
              <a:rPr lang="en-US" smtClean="0"/>
              <a:t>3/16/25</a:t>
            </a:fld>
            <a:endParaRPr lang="en-US" dirty="0"/>
          </a:p>
        </p:txBody>
      </p:sp>
      <p:sp>
        <p:nvSpPr>
          <p:cNvPr id="5" name="Footer Placeholder 4"/>
          <p:cNvSpPr>
            <a:spLocks noGrp="1"/>
          </p:cNvSpPr>
          <p:nvPr>
            <p:ph type="ftr" sz="quarter" idx="11"/>
          </p:nvPr>
        </p:nvSpPr>
        <p:spPr>
          <a:xfrm>
            <a:off x="160255" y="6419023"/>
            <a:ext cx="4973915" cy="309201"/>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4307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75A7A-4A9A-410F-B848-AB998ACC9419}" type="datetimeFigureOut">
              <a:rPr lang="en-US" smtClean="0"/>
              <a:pPr/>
              <a:t>3/16/25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2629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5F3E88-2D66-4D17-B0FA-EA13CB20B2FF}" type="datetimeFigureOut">
              <a:rPr lang="en-US" smtClean="0"/>
              <a:pPr/>
              <a:t>3/16/25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973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8F36E1-9596-4E98-8786-4A17C5D29C65}" type="datetimeFigureOut">
              <a:rPr lang="en-US" smtClean="0"/>
              <a:pPr/>
              <a:t>3/16/25</a:t>
            </a:fld>
            <a:endParaRPr lang="en-US" dirty="0"/>
          </a:p>
        </p:txBody>
      </p:sp>
      <p:sp>
        <p:nvSpPr>
          <p:cNvPr id="5" name="Footer Placeholder 4"/>
          <p:cNvSpPr>
            <a:spLocks noGrp="1"/>
          </p:cNvSpPr>
          <p:nvPr>
            <p:ph type="ftr" sz="quarter" idx="11"/>
          </p:nvPr>
        </p:nvSpPr>
        <p:spPr>
          <a:xfrm>
            <a:off x="157164" y="6353035"/>
            <a:ext cx="5938836" cy="309201"/>
          </a:xfrm>
        </p:spPr>
        <p:txBody>
          <a:bodyPr/>
          <a:lstStyle>
            <a:lvl1pPr>
              <a:defRPr>
                <a:solidFill>
                  <a:schemeClr val="bg1"/>
                </a:solidFill>
              </a:defRPr>
            </a:lvl1pPr>
          </a:lstStyle>
          <a:p>
            <a:r>
              <a:rPr lang="en-US" dirty="0" err="1"/>
              <a:t>Fdjd;fjk</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063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4D1A55-63BC-4BA2-9538-7DDEADA10621}" type="datetimeFigureOut">
              <a:rPr lang="en-US" smtClean="0"/>
              <a:t>3/16/25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7243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01ABB-8821-4BF5-97A9-E1A66ACAEAA9}" type="datetimeFigureOut">
              <a:rPr lang="en-US" smtClean="0"/>
              <a:pPr/>
              <a:t>3/16/25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231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C37B1C-D4A1-4A4F-A470-80868146AFC5}" type="datetimeFigureOut">
              <a:rPr lang="en-US" smtClean="0"/>
              <a:pPr/>
              <a:t>3/16/25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909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31D1B9-F39E-471E-80A9-595CAA5664AD}" type="datetimeFigureOut">
              <a:rPr lang="en-US" smtClean="0"/>
              <a:pPr/>
              <a:t>3/16/25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885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CEABC-E2B9-4606-A74F-CB06AF596887}" type="datetimeFigureOut">
              <a:rPr lang="en-US" smtClean="0"/>
              <a:pPr/>
              <a:t>3/16/25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4593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8850A0-01A3-4F4E-AA52-F716A9BFD4EB}" type="datetimeFigureOut">
              <a:rPr lang="en-US" smtClean="0"/>
              <a:pPr/>
              <a:t>3/16/25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8040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5811CCA-BB49-46C7-A0E2-F42339750F9A}" type="datetimeFigureOut">
              <a:rPr lang="en-US" smtClean="0"/>
              <a:t>3/16/25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5623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7205CAA-4E5A-4223-BD55-C5D2841AC9EF}" type="datetimeFigureOut">
              <a:rPr lang="en-US" smtClean="0"/>
              <a:t>3/16/25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749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889496" y="706130"/>
            <a:ext cx="9070848" cy="45720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spcAft>
                <a:spcPts val="0"/>
              </a:spcAft>
              <a:buClr>
                <a:schemeClr val="tx2">
                  <a:lumMod val="60000"/>
                  <a:lumOff val="40000"/>
                </a:schemeClr>
              </a:buClr>
              <a:buFont typeface="Arial" pitchFamily="34" charset="0"/>
              <a:buNone/>
              <a:defRPr sz="1600" kern="1200" spc="80" baseline="0">
                <a:solidFill>
                  <a:schemeClr val="tx2"/>
                </a:solidFill>
                <a:latin typeface="+mn-lt"/>
                <a:ea typeface="+mn-ea"/>
                <a:cs typeface="+mn-cs"/>
              </a:defRPr>
            </a:lvl1pPr>
            <a:lvl2pPr marL="4572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6pPr>
            <a:lvl7pPr marL="27432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7pPr>
            <a:lvl8pPr marL="32004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8pPr>
            <a:lvl9pPr marL="36576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454545">
                  <a:lumMod val="60000"/>
                  <a:lumOff val="40000"/>
                </a:srgbClr>
              </a:buClr>
              <a:buSzTx/>
              <a:buFont typeface="Arial" pitchFamily="34" charset="0"/>
              <a:buNone/>
              <a:tabLst/>
              <a:defRPr/>
            </a:pPr>
            <a:r>
              <a:rPr kumimoji="0" lang="en-GB" sz="2800" b="0" i="0" u="none" strike="noStrike" kern="1200" cap="none" spc="80" normalizeH="0" baseline="0" noProof="0" dirty="0">
                <a:ln>
                  <a:noFill/>
                </a:ln>
                <a:solidFill>
                  <a:prstClr val="black"/>
                </a:solidFill>
                <a:effectLst/>
                <a:uLnTx/>
                <a:uFillTx/>
                <a:latin typeface="Gill Sans MT" panose="020B0502020104020203"/>
                <a:ea typeface="+mn-ea"/>
                <a:cs typeface="B Nazanin" panose="00000400000000000000" pitchFamily="2" charset="-78"/>
              </a:rPr>
              <a:t>Chapter 2- Machine Learning</a:t>
            </a:r>
            <a:endParaRPr kumimoji="0" lang="en-US" sz="2800" b="0" i="0" u="none" strike="noStrike" kern="1200" cap="none" spc="80" normalizeH="0" baseline="0" noProof="0" dirty="0">
              <a:ln>
                <a:noFill/>
              </a:ln>
              <a:solidFill>
                <a:prstClr val="black"/>
              </a:solidFill>
              <a:effectLst/>
              <a:uLnTx/>
              <a:uFillTx/>
              <a:latin typeface="Gill Sans MT" panose="020B0502020104020203"/>
              <a:ea typeface="+mn-ea"/>
              <a:cs typeface="B Nazanin" panose="00000400000000000000" pitchFamily="2" charset="-78"/>
            </a:endParaRPr>
          </a:p>
        </p:txBody>
      </p:sp>
      <p:sp>
        <p:nvSpPr>
          <p:cNvPr id="5" name="AutoShape 4" descr="Quantum Technology: Supporters and critics, the road is made by walking |  GMV">
            <a:extLst>
              <a:ext uri="{FF2B5EF4-FFF2-40B4-BE49-F238E27FC236}">
                <a16:creationId xmlns:a16="http://schemas.microsoft.com/office/drawing/2014/main" id="{7CA0069F-9F42-08FB-1CD8-6AF8652780A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pic>
        <p:nvPicPr>
          <p:cNvPr id="7" name="Picture 6">
            <a:extLst>
              <a:ext uri="{FF2B5EF4-FFF2-40B4-BE49-F238E27FC236}">
                <a16:creationId xmlns:a16="http://schemas.microsoft.com/office/drawing/2014/main" id="{E52171C5-E2DC-3306-B825-61BA84C12A4E}"/>
              </a:ext>
            </a:extLst>
          </p:cNvPr>
          <p:cNvPicPr>
            <a:picLocks noChangeAspect="1"/>
          </p:cNvPicPr>
          <p:nvPr/>
        </p:nvPicPr>
        <p:blipFill>
          <a:blip r:embed="rId2"/>
          <a:stretch>
            <a:fillRect/>
          </a:stretch>
        </p:blipFill>
        <p:spPr>
          <a:xfrm>
            <a:off x="2368998" y="1434374"/>
            <a:ext cx="8717807" cy="3989251"/>
          </a:xfrm>
          <a:prstGeom prst="rect">
            <a:avLst/>
          </a:prstGeom>
        </p:spPr>
      </p:pic>
      <p:sp>
        <p:nvSpPr>
          <p:cNvPr id="6" name="TextBox 5">
            <a:extLst>
              <a:ext uri="{FF2B5EF4-FFF2-40B4-BE49-F238E27FC236}">
                <a16:creationId xmlns:a16="http://schemas.microsoft.com/office/drawing/2014/main" id="{CBAECFC6-59BD-920E-63C5-BA2447CBB145}"/>
              </a:ext>
            </a:extLst>
          </p:cNvPr>
          <p:cNvSpPr txBox="1"/>
          <p:nvPr/>
        </p:nvSpPr>
        <p:spPr>
          <a:xfrm>
            <a:off x="0" y="5553937"/>
            <a:ext cx="1323286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Book: Maria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Schuld</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Francesco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Petruccione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“Machine Learning with Quantum Computers”, Springer, 2021, 2</a:t>
            </a:r>
            <a:r>
              <a:rPr kumimoji="0" lang="en-US" sz="18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nd</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Ed.</a:t>
            </a:r>
          </a:p>
        </p:txBody>
      </p:sp>
    </p:spTree>
    <p:extLst>
      <p:ext uri="{BB962C8B-B14F-4D97-AF65-F5344CB8AC3E}">
        <p14:creationId xmlns:p14="http://schemas.microsoft.com/office/powerpoint/2010/main" val="213171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DC65-74E4-71A7-6630-83E305FC4772}"/>
              </a:ext>
            </a:extLst>
          </p:cNvPr>
          <p:cNvSpPr>
            <a:spLocks noGrp="1"/>
          </p:cNvSpPr>
          <p:nvPr>
            <p:ph type="title"/>
          </p:nvPr>
        </p:nvSpPr>
        <p:spPr>
          <a:xfrm>
            <a:off x="1451579" y="1239173"/>
            <a:ext cx="10515600" cy="1325563"/>
          </a:xfrm>
        </p:spPr>
        <p:txBody>
          <a:bodyPr/>
          <a:lstStyle/>
          <a:p>
            <a:r>
              <a:rPr lang="en-US" dirty="0">
                <a:solidFill>
                  <a:srgbClr val="000000"/>
                </a:solidFill>
                <a:effectLst/>
                <a:latin typeface="+mn-lt"/>
              </a:rPr>
              <a:t>Supervised vs Unsupervised</a:t>
            </a:r>
            <a:endParaRPr lang="en-US" dirty="0">
              <a:latin typeface="+mn-lt"/>
            </a:endParaRPr>
          </a:p>
        </p:txBody>
      </p:sp>
      <p:sp>
        <p:nvSpPr>
          <p:cNvPr id="3" name="Content Placeholder 2">
            <a:extLst>
              <a:ext uri="{FF2B5EF4-FFF2-40B4-BE49-F238E27FC236}">
                <a16:creationId xmlns:a16="http://schemas.microsoft.com/office/drawing/2014/main" id="{99FA21EA-3733-91C8-148B-E645D63FC05C}"/>
              </a:ext>
            </a:extLst>
          </p:cNvPr>
          <p:cNvSpPr>
            <a:spLocks noGrp="1"/>
          </p:cNvSpPr>
          <p:nvPr>
            <p:ph idx="1"/>
          </p:nvPr>
        </p:nvSpPr>
        <p:spPr/>
        <p:txBody>
          <a:bodyPr>
            <a:normAutofit/>
          </a:bodyPr>
          <a:lstStyle/>
          <a:p>
            <a:pPr marL="0" indent="0">
              <a:lnSpc>
                <a:spcPct val="150000"/>
              </a:lnSpc>
              <a:buNone/>
            </a:pPr>
            <a:endParaRPr lang="en-US" b="0" i="1" dirty="0">
              <a:latin typeface="Cambria Math" panose="02040503050406030204" pitchFamily="18" charset="0"/>
            </a:endParaRPr>
          </a:p>
          <a:p>
            <a:pPr marL="0" indent="0">
              <a:lnSpc>
                <a:spcPct val="150000"/>
              </a:lnSpc>
              <a:buNone/>
            </a:pPr>
            <a:endParaRPr lang="en-US" i="1" dirty="0">
              <a:latin typeface="Cambria Math" panose="02040503050406030204" pitchFamily="18" charset="0"/>
            </a:endParaRPr>
          </a:p>
          <a:p>
            <a:pPr marL="0" indent="0">
              <a:lnSpc>
                <a:spcPct val="150000"/>
              </a:lnSpc>
              <a:buNone/>
            </a:pPr>
            <a:endParaRPr lang="en-US" b="0" i="1" dirty="0">
              <a:latin typeface="Cambria Math" panose="02040503050406030204" pitchFamily="18" charset="0"/>
            </a:endParaRPr>
          </a:p>
          <a:p>
            <a:pPr marL="0" indent="0">
              <a:lnSpc>
                <a:spcPct val="150000"/>
              </a:lnSpc>
              <a:buNone/>
            </a:pPr>
            <a:endParaRPr lang="en-US" b="0" i="1" dirty="0">
              <a:latin typeface="Cambria Math" panose="02040503050406030204" pitchFamily="18" charset="0"/>
            </a:endParaRPr>
          </a:p>
          <a:p>
            <a:pPr marL="0" indent="0">
              <a:lnSpc>
                <a:spcPct val="150000"/>
              </a:lnSpc>
              <a:buNone/>
            </a:pPr>
            <a:endParaRPr lang="en-US" b="0" i="1" dirty="0">
              <a:latin typeface="Cambria Math" panose="02040503050406030204" pitchFamily="18" charset="0"/>
            </a:endParaRPr>
          </a:p>
          <a:p>
            <a:pPr marL="0" indent="0">
              <a:lnSpc>
                <a:spcPct val="150000"/>
              </a:lnSpc>
              <a:buNone/>
            </a:pPr>
            <a:endParaRPr lang="en-US" b="0" i="1" dirty="0">
              <a:latin typeface="Cambria Math" panose="02040503050406030204" pitchFamily="18" charset="0"/>
            </a:endParaRP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06C920E-AECC-5105-8993-0103312DC3C5}"/>
                  </a:ext>
                </a:extLst>
              </p:cNvPr>
              <p:cNvGraphicFramePr>
                <a:graphicFrameLocks noGrp="1"/>
              </p:cNvGraphicFramePr>
              <p:nvPr>
                <p:extLst>
                  <p:ext uri="{D42A27DB-BD31-4B8C-83A1-F6EECF244321}">
                    <p14:modId xmlns:p14="http://schemas.microsoft.com/office/powerpoint/2010/main" val="2344967906"/>
                  </p:ext>
                </p:extLst>
              </p:nvPr>
            </p:nvGraphicFramePr>
            <p:xfrm>
              <a:off x="961792" y="2086433"/>
              <a:ext cx="10268416" cy="4099769"/>
            </p:xfrm>
            <a:graphic>
              <a:graphicData uri="http://schemas.openxmlformats.org/drawingml/2006/table">
                <a:tbl>
                  <a:tblPr firstRow="1" bandRow="1">
                    <a:tableStyleId>{5C22544A-7EE6-4342-B048-85BDC9FD1C3A}</a:tableStyleId>
                  </a:tblPr>
                  <a:tblGrid>
                    <a:gridCol w="5134208">
                      <a:extLst>
                        <a:ext uri="{9D8B030D-6E8A-4147-A177-3AD203B41FA5}">
                          <a16:colId xmlns:a16="http://schemas.microsoft.com/office/drawing/2014/main" val="129933328"/>
                        </a:ext>
                      </a:extLst>
                    </a:gridCol>
                    <a:gridCol w="5134208">
                      <a:extLst>
                        <a:ext uri="{9D8B030D-6E8A-4147-A177-3AD203B41FA5}">
                          <a16:colId xmlns:a16="http://schemas.microsoft.com/office/drawing/2014/main" val="3911814853"/>
                        </a:ext>
                      </a:extLst>
                    </a:gridCol>
                  </a:tblGrid>
                  <a:tr h="708361">
                    <a:tc>
                      <a:txBody>
                        <a:bodyPr/>
                        <a:lstStyle/>
                        <a:p>
                          <a:pPr algn="ctr"/>
                          <a:r>
                            <a:rPr lang="en-US" sz="2400" b="0" dirty="0">
                              <a:solidFill>
                                <a:schemeClr val="accent5">
                                  <a:lumMod val="20000"/>
                                  <a:lumOff val="80000"/>
                                </a:schemeClr>
                              </a:solidFill>
                              <a:effectLst/>
                              <a:latin typeface="Helvetica" pitchFamily="2" charset="0"/>
                            </a:rPr>
                            <a:t>Supervised</a:t>
                          </a:r>
                          <a:endParaRPr lang="en-US" sz="2400" b="0" dirty="0">
                            <a:solidFill>
                              <a:schemeClr val="accent5">
                                <a:lumMod val="20000"/>
                                <a:lumOff val="80000"/>
                              </a:schemeClr>
                            </a:solidFill>
                          </a:endParaRPr>
                        </a:p>
                      </a:txBody>
                      <a:tcPr/>
                    </a:tc>
                    <a:tc>
                      <a:txBody>
                        <a:bodyPr/>
                        <a:lstStyle/>
                        <a:p>
                          <a:pPr algn="ctr"/>
                          <a:r>
                            <a:rPr lang="en-US" sz="2400" b="0" dirty="0">
                              <a:solidFill>
                                <a:schemeClr val="accent5">
                                  <a:lumMod val="20000"/>
                                  <a:lumOff val="80000"/>
                                </a:schemeClr>
                              </a:solidFill>
                              <a:effectLst/>
                              <a:latin typeface="Helvetica" pitchFamily="2" charset="0"/>
                            </a:rPr>
                            <a:t>Unsupervised</a:t>
                          </a:r>
                          <a:endParaRPr lang="en-US" sz="2400" b="0" dirty="0">
                            <a:solidFill>
                              <a:schemeClr val="accent5">
                                <a:lumMod val="20000"/>
                                <a:lumOff val="80000"/>
                              </a:schemeClr>
                            </a:solidFill>
                          </a:endParaRPr>
                        </a:p>
                      </a:txBody>
                      <a:tcPr/>
                    </a:tc>
                    <a:extLst>
                      <a:ext uri="{0D108BD9-81ED-4DB2-BD59-A6C34878D82A}">
                        <a16:rowId xmlns:a16="http://schemas.microsoft.com/office/drawing/2014/main" val="1901985520"/>
                      </a:ext>
                    </a:extLst>
                  </a:tr>
                  <a:tr h="708361">
                    <a:tc>
                      <a:txBody>
                        <a:bodyPr/>
                        <a:lstStyle/>
                        <a:p>
                          <a:pPr marL="0" indent="0" algn="ctr">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𝐼𝑛𝑝𝑢𝑡</m:t>
                                </m:r>
                                <m:r>
                                  <a:rPr lang="en-US" b="0" i="1" smtClean="0">
                                    <a:latin typeface="Cambria Math" panose="02040503050406030204" pitchFamily="18" charset="0"/>
                                  </a:rPr>
                                  <m:t> </m:t>
                                </m:r>
                                <m:r>
                                  <a:rPr lang="en-US" b="0" i="1" smtClean="0">
                                    <a:latin typeface="Cambria Math" panose="02040503050406030204" pitchFamily="18" charset="0"/>
                                  </a:rPr>
                                  <m:t>𝑑𝑜𝑚𝑎𝑖𝑛</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𝑑𝑜𝑚𝑎𝑖𝑛</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1</m:t>
                                            </m:r>
                                          </m:sup>
                                        </m:sSup>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𝑀</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𝑀</m:t>
                                            </m:r>
                                          </m:sup>
                                        </m:sSup>
                                      </m:e>
                                    </m:d>
                                  </m:e>
                                </m:d>
                                <m:r>
                                  <a:rPr lang="en-US" b="0" i="0"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𝑚</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𝑚</m:t>
                                        </m:r>
                                      </m:sup>
                                    </m:sSup>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𝑌</m:t>
                                </m:r>
                              </m:oMath>
                            </m:oMathPara>
                          </a14:m>
                          <a:endParaRPr lang="en-US" dirty="0"/>
                        </a:p>
                        <a:p>
                          <a:pPr marL="0" indent="0" algn="ctr">
                            <a:lnSpc>
                              <a:spcPct val="150000"/>
                            </a:lnSpc>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𝑚</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𝑚</m:t>
                                        </m:r>
                                      </m:sup>
                                    </m:sSup>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𝑚</m:t>
                                </m:r>
                                <m:r>
                                  <a:rPr lang="en-US" sz="1400" b="0" i="1" smtClean="0">
                                    <a:latin typeface="Cambria Math" panose="02040503050406030204" pitchFamily="18" charset="0"/>
                                  </a:rPr>
                                  <m:t>=1,…,</m:t>
                                </m:r>
                                <m:r>
                                  <a:rPr lang="en-US" sz="1400" b="0" i="1" smtClean="0">
                                    <a:latin typeface="Cambria Math" panose="02040503050406030204" pitchFamily="18" charset="0"/>
                                  </a:rPr>
                                  <m:t>𝑀</m:t>
                                </m:r>
                                <m:r>
                                  <a:rPr lang="en-US" sz="1400" b="0" i="1" smtClean="0">
                                    <a:latin typeface="Cambria Math" panose="02040503050406030204" pitchFamily="18" charset="0"/>
                                  </a:rPr>
                                  <m:t> </m:t>
                                </m:r>
                                <m:r>
                                  <m:rPr>
                                    <m:sty m:val="p"/>
                                  </m:rPr>
                                  <a:rPr lang="en-US" sz="1400" b="0" i="0" smtClean="0">
                                    <a:latin typeface="Cambria Math" panose="02040503050406030204" pitchFamily="18" charset="0"/>
                                  </a:rPr>
                                  <m:t>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contain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inputs</m:t>
                                </m:r>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𝑚</m:t>
                                    </m:r>
                                  </m:sup>
                                </m:sSup>
                                <m:r>
                                  <m:rPr>
                                    <m:sty m:val="p"/>
                                  </m:rPr>
                                  <a:rPr lang="en-US" sz="1400" b="0" i="0" smtClean="0">
                                    <a:latin typeface="Cambria Math" panose="02040503050406030204" pitchFamily="18" charset="0"/>
                                  </a:rPr>
                                  <m:t>and</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target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outputs</m:t>
                                </m:r>
                                <m:r>
                                  <a:rPr lang="en-US" sz="1400" b="0" i="0"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𝑦</m:t>
                                    </m:r>
                                  </m:e>
                                  <m:sup>
                                    <m:r>
                                      <a:rPr lang="en-US" sz="1400" b="0" i="1" smtClean="0">
                                        <a:latin typeface="Cambria Math" panose="02040503050406030204" pitchFamily="18" charset="0"/>
                                      </a:rPr>
                                      <m:t>𝑚</m:t>
                                    </m:r>
                                  </m:sup>
                                </m:sSup>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pPr marL="0" indent="0" algn="ctr">
                            <a:lnSpc>
                              <a:spcPct val="150000"/>
                            </a:lnSpc>
                            <a:buNone/>
                          </a:pPr>
                          <a14:m>
                            <m:oMath xmlns:m="http://schemas.openxmlformats.org/officeDocument/2006/math">
                              <m:r>
                                <m:rPr>
                                  <m:sty m:val="p"/>
                                </m:rPr>
                                <a:rPr lang="en-US" sz="1400" b="0" i="0" smtClean="0">
                                  <a:latin typeface="Cambria Math" panose="02040503050406030204" pitchFamily="18" charset="0"/>
                                </a:rPr>
                                <m:t>sampled</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from</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a</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probability</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distribution</m:t>
                              </m:r>
                              <m:r>
                                <a:rPr lang="en-US" sz="1400" b="0" i="0" smtClean="0">
                                  <a:latin typeface="Cambria Math" panose="02040503050406030204" pitchFamily="18" charset="0"/>
                                </a:rPr>
                                <m:t> </m:t>
                              </m:r>
                              <m:r>
                                <a:rPr lang="en-US" sz="1400" b="0" i="1" smtClean="0">
                                  <a:latin typeface="Cambria Math" panose="02040503050406030204" pitchFamily="18" charset="0"/>
                                </a:rPr>
                                <m:t>𝑝</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 </m:t>
                              </m:r>
                              <m:r>
                                <a:rPr lang="en-US" sz="1400" b="0" i="1" smtClean="0">
                                  <a:latin typeface="Cambria Math" panose="02040503050406030204" pitchFamily="18" charset="0"/>
                                </a:rPr>
                                <m:t>𝑦</m:t>
                              </m:r>
                            </m:oMath>
                          </a14:m>
                          <a:r>
                            <a:rPr lang="en-US" sz="1400" dirty="0"/>
                            <a:t>)</a:t>
                          </a:r>
                        </a:p>
                      </a:txBody>
                      <a:tcPr/>
                    </a:tc>
                    <a:tc>
                      <a:txBody>
                        <a:bodyPr/>
                        <a:lstStyle/>
                        <a:p>
                          <a:pPr marL="0" indent="0" algn="ctr">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𝐼𝑛𝑝𝑢𝑡</m:t>
                                </m:r>
                                <m:r>
                                  <a:rPr lang="en-US" b="0" i="1" smtClean="0">
                                    <a:latin typeface="Cambria Math" panose="02040503050406030204" pitchFamily="18" charset="0"/>
                                  </a:rPr>
                                  <m:t> </m:t>
                                </m:r>
                                <m:r>
                                  <a:rPr lang="en-US" b="0" i="1" smtClean="0">
                                    <a:latin typeface="Cambria Math" panose="02040503050406030204" pitchFamily="18" charset="0"/>
                                  </a:rPr>
                                  <m:t>𝑑𝑜𝑚𝑎𝑖𝑛</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i="1" dirty="0">
                            <a:latin typeface="Cambria Math" panose="02040503050406030204" pitchFamily="18" charset="0"/>
                          </a:endParaRP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𝑀</m:t>
                                        </m:r>
                                      </m:sup>
                                    </m:sSup>
                                  </m:e>
                                </m:d>
                                <m: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 </m:t>
                                </m:r>
                              </m:oMath>
                            </m:oMathPara>
                          </a14:m>
                          <a:endParaRPr lang="en-US" b="0" i="1" dirty="0">
                            <a:latin typeface="Cambria Math" panose="02040503050406030204" pitchFamily="18" charset="0"/>
                            <a:ea typeface="Cambria Math" panose="02040503050406030204" pitchFamily="18" charset="0"/>
                          </a:endParaRPr>
                        </a:p>
                        <a:p>
                          <a:pPr marL="0" indent="0" algn="ctr">
                            <a:lnSpc>
                              <a:spcPct val="150000"/>
                            </a:lnSpc>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490454469"/>
                      </a:ext>
                    </a:extLst>
                  </a:tr>
                  <a:tr h="70836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 new unclassified input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oMath>
                          </a14:m>
                          <a:r>
                            <a:rPr lang="en-US" dirty="0"/>
                            <a:t>, predict</a:t>
                          </a:r>
                          <a:r>
                            <a:rPr lang="en-US" baseline="0" dirty="0"/>
                            <a:t> the corresponding output </a:t>
                          </a:r>
                          <a14:m>
                            <m:oMath xmlns:m="http://schemas.openxmlformats.org/officeDocument/2006/math">
                              <m:r>
                                <a:rPr lang="en-US" i="1" baseline="0" dirty="0" smtClean="0">
                                  <a:latin typeface="Cambria Math" panose="02040503050406030204" pitchFamily="18" charset="0"/>
                                </a:rPr>
                                <m:t>𝑦</m:t>
                              </m:r>
                              <m:r>
                                <a:rPr lang="en-US" i="1" baseline="0" dirty="0" smtClean="0">
                                  <a:latin typeface="Cambria Math" panose="02040503050406030204" pitchFamily="18" charset="0"/>
                                </a:rPr>
                                <m:t>∈</m:t>
                              </m:r>
                              <m:r>
                                <a:rPr lang="en-US" i="1" baseline="0" dirty="0" smtClean="0">
                                  <a:latin typeface="Cambria Math" panose="02040503050406030204" pitchFamily="18" charset="0"/>
                                </a:rPr>
                                <m:t>𝑌</m:t>
                              </m:r>
                              <m:r>
                                <a:rPr lang="en-US" b="0" i="1" baseline="0" dirty="0" smtClean="0">
                                  <a:latin typeface="Cambria Math" panose="02040503050406030204" pitchFamily="18" charset="0"/>
                                </a:rPr>
                                <m:t> </m:t>
                              </m:r>
                              <m:r>
                                <a:rPr lang="en-US" i="1" dirty="0" smtClean="0">
                                  <a:latin typeface="Cambria Math" panose="02040503050406030204" pitchFamily="18" charset="0"/>
                                </a:rPr>
                                <m:t> </m:t>
                              </m:r>
                            </m:oMath>
                          </a14:m>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dk1"/>
                              </a:solidFill>
                              <a:effectLst/>
                              <a:latin typeface="+mn-lt"/>
                              <a:ea typeface="+mn-ea"/>
                              <a:cs typeface="+mn-cs"/>
                            </a:rPr>
                            <a:t>Risk minimization, which is defined by a loss function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dirty="0">
                            <a:solidFill>
                              <a:schemeClr val="dk1"/>
                            </a:solidFill>
                            <a:effectLst/>
                            <a:latin typeface="+mn-lt"/>
                            <a:ea typeface="+mn-ea"/>
                            <a:cs typeface="+mn-cs"/>
                          </a:endParaRP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No loss function</a:t>
                          </a:r>
                        </a:p>
                        <a:p>
                          <a:pPr marL="285750" indent="-285750">
                            <a:buFont typeface="Arial" panose="020B0604020202020204" pitchFamily="34" charset="0"/>
                            <a:buChar char="•"/>
                          </a:pPr>
                          <a:r>
                            <a:rPr lang="en-US" sz="1800" kern="1200" dirty="0">
                              <a:solidFill>
                                <a:schemeClr val="dk1"/>
                              </a:solidFill>
                              <a:effectLst/>
                              <a:latin typeface="+mn-lt"/>
                              <a:ea typeface="+mn-ea"/>
                              <a:cs typeface="+mn-cs"/>
                            </a:rPr>
                            <a:t>model distribution produces samples from the “true” data-generating distribution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u="sng" kern="1200" dirty="0">
                              <a:solidFill>
                                <a:schemeClr val="dk1"/>
                              </a:solidFill>
                              <a:effectLst/>
                              <a:latin typeface="+mn-lt"/>
                              <a:ea typeface="+mn-ea"/>
                              <a:cs typeface="+mn-cs"/>
                            </a:rPr>
                            <a:t>clustering and dimensionality reduction </a:t>
                          </a:r>
                          <a:r>
                            <a:rPr lang="en-US" baseline="0" dirty="0"/>
                            <a:t>are also in unsupervised category.</a:t>
                          </a: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8786972"/>
                      </a:ext>
                    </a:extLst>
                  </a:tr>
                </a:tbl>
              </a:graphicData>
            </a:graphic>
          </p:graphicFrame>
        </mc:Choice>
        <mc:Fallback xmlns="">
          <p:graphicFrame>
            <p:nvGraphicFramePr>
              <p:cNvPr id="4" name="Table 3">
                <a:extLst>
                  <a:ext uri="{FF2B5EF4-FFF2-40B4-BE49-F238E27FC236}">
                    <a16:creationId xmlns:a16="http://schemas.microsoft.com/office/drawing/2014/main" id="{806C920E-AECC-5105-8993-0103312DC3C5}"/>
                  </a:ext>
                </a:extLst>
              </p:cNvPr>
              <p:cNvGraphicFramePr>
                <a:graphicFrameLocks noGrp="1"/>
              </p:cNvGraphicFramePr>
              <p:nvPr>
                <p:extLst>
                  <p:ext uri="{D42A27DB-BD31-4B8C-83A1-F6EECF244321}">
                    <p14:modId xmlns:p14="http://schemas.microsoft.com/office/powerpoint/2010/main" val="2344967906"/>
                  </p:ext>
                </p:extLst>
              </p:nvPr>
            </p:nvGraphicFramePr>
            <p:xfrm>
              <a:off x="961792" y="2086433"/>
              <a:ext cx="10268416" cy="4099706"/>
            </p:xfrm>
            <a:graphic>
              <a:graphicData uri="http://schemas.openxmlformats.org/drawingml/2006/table">
                <a:tbl>
                  <a:tblPr firstRow="1" bandRow="1">
                    <a:tableStyleId>{5C22544A-7EE6-4342-B048-85BDC9FD1C3A}</a:tableStyleId>
                  </a:tblPr>
                  <a:tblGrid>
                    <a:gridCol w="5134208">
                      <a:extLst>
                        <a:ext uri="{9D8B030D-6E8A-4147-A177-3AD203B41FA5}">
                          <a16:colId xmlns:a16="http://schemas.microsoft.com/office/drawing/2014/main" val="129933328"/>
                        </a:ext>
                      </a:extLst>
                    </a:gridCol>
                    <a:gridCol w="5134208">
                      <a:extLst>
                        <a:ext uri="{9D8B030D-6E8A-4147-A177-3AD203B41FA5}">
                          <a16:colId xmlns:a16="http://schemas.microsoft.com/office/drawing/2014/main" val="3911814853"/>
                        </a:ext>
                      </a:extLst>
                    </a:gridCol>
                  </a:tblGrid>
                  <a:tr h="708361">
                    <a:tc>
                      <a:txBody>
                        <a:bodyPr/>
                        <a:lstStyle/>
                        <a:p>
                          <a:pPr algn="ctr"/>
                          <a:r>
                            <a:rPr lang="en-US" sz="2400" b="0" dirty="0">
                              <a:solidFill>
                                <a:schemeClr val="accent5">
                                  <a:lumMod val="20000"/>
                                  <a:lumOff val="80000"/>
                                </a:schemeClr>
                              </a:solidFill>
                              <a:effectLst/>
                              <a:latin typeface="Helvetica" pitchFamily="2" charset="0"/>
                            </a:rPr>
                            <a:t>Supervised</a:t>
                          </a:r>
                          <a:endParaRPr lang="en-US" sz="2400" b="0" dirty="0">
                            <a:solidFill>
                              <a:schemeClr val="accent5">
                                <a:lumMod val="20000"/>
                                <a:lumOff val="80000"/>
                              </a:schemeClr>
                            </a:solidFill>
                          </a:endParaRPr>
                        </a:p>
                      </a:txBody>
                      <a:tcPr/>
                    </a:tc>
                    <a:tc>
                      <a:txBody>
                        <a:bodyPr/>
                        <a:lstStyle/>
                        <a:p>
                          <a:pPr algn="ctr"/>
                          <a:r>
                            <a:rPr lang="en-US" sz="2400" b="0" dirty="0">
                              <a:solidFill>
                                <a:schemeClr val="accent5">
                                  <a:lumMod val="20000"/>
                                  <a:lumOff val="80000"/>
                                </a:schemeClr>
                              </a:solidFill>
                              <a:effectLst/>
                              <a:latin typeface="Helvetica" pitchFamily="2" charset="0"/>
                            </a:rPr>
                            <a:t>Unsupervised</a:t>
                          </a:r>
                          <a:endParaRPr lang="en-US" sz="2400" b="0" dirty="0">
                            <a:solidFill>
                              <a:schemeClr val="accent5">
                                <a:lumMod val="20000"/>
                                <a:lumOff val="80000"/>
                              </a:schemeClr>
                            </a:solidFill>
                          </a:endParaRPr>
                        </a:p>
                      </a:txBody>
                      <a:tcPr/>
                    </a:tc>
                    <a:extLst>
                      <a:ext uri="{0D108BD9-81ED-4DB2-BD59-A6C34878D82A}">
                        <a16:rowId xmlns:a16="http://schemas.microsoft.com/office/drawing/2014/main" val="1901985520"/>
                      </a:ext>
                    </a:extLst>
                  </a:tr>
                  <a:tr h="1928305">
                    <a:tc>
                      <a:txBody>
                        <a:bodyPr/>
                        <a:lstStyle/>
                        <a:p>
                          <a:endParaRPr lang="en-US"/>
                        </a:p>
                      </a:txBody>
                      <a:tcPr>
                        <a:blipFill>
                          <a:blip r:embed="rId2"/>
                          <a:stretch>
                            <a:fillRect l="-119" t="-39117" r="-100474" b="-80757"/>
                          </a:stretch>
                        </a:blipFill>
                      </a:tcPr>
                    </a:tc>
                    <a:tc>
                      <a:txBody>
                        <a:bodyPr/>
                        <a:lstStyle/>
                        <a:p>
                          <a:endParaRPr lang="en-US"/>
                        </a:p>
                      </a:txBody>
                      <a:tcPr>
                        <a:blipFill>
                          <a:blip r:embed="rId2"/>
                          <a:stretch>
                            <a:fillRect l="-100119" t="-39117" r="-474" b="-80757"/>
                          </a:stretch>
                        </a:blipFill>
                      </a:tcPr>
                    </a:tc>
                    <a:extLst>
                      <a:ext uri="{0D108BD9-81ED-4DB2-BD59-A6C34878D82A}">
                        <a16:rowId xmlns:a16="http://schemas.microsoft.com/office/drawing/2014/main" val="490454469"/>
                      </a:ext>
                    </a:extLst>
                  </a:tr>
                  <a:tr h="1463040">
                    <a:tc>
                      <a:txBody>
                        <a:bodyPr/>
                        <a:lstStyle/>
                        <a:p>
                          <a:endParaRPr lang="en-US"/>
                        </a:p>
                      </a:txBody>
                      <a:tcPr>
                        <a:blipFill>
                          <a:blip r:embed="rId2"/>
                          <a:stretch>
                            <a:fillRect l="-119" t="-183750" r="-100474" b="-6667"/>
                          </a:stretch>
                        </a:blipFill>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No loss function</a:t>
                          </a:r>
                        </a:p>
                        <a:p>
                          <a:pPr marL="285750" indent="-285750">
                            <a:buFont typeface="Arial" panose="020B0604020202020204" pitchFamily="34" charset="0"/>
                            <a:buChar char="•"/>
                          </a:pPr>
                          <a:r>
                            <a:rPr lang="en-US" sz="1800" kern="1200" dirty="0">
                              <a:solidFill>
                                <a:schemeClr val="dk1"/>
                              </a:solidFill>
                              <a:effectLst/>
                              <a:latin typeface="+mn-lt"/>
                              <a:ea typeface="+mn-ea"/>
                              <a:cs typeface="+mn-cs"/>
                            </a:rPr>
                            <a:t>model distribution produces samples from the “true” data-generating distribution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u="sng" kern="1200" dirty="0">
                              <a:solidFill>
                                <a:schemeClr val="dk1"/>
                              </a:solidFill>
                              <a:effectLst/>
                              <a:latin typeface="+mn-lt"/>
                              <a:ea typeface="+mn-ea"/>
                              <a:cs typeface="+mn-cs"/>
                            </a:rPr>
                            <a:t>clustering and dimensionality reduction </a:t>
                          </a:r>
                          <a:r>
                            <a:rPr lang="en-US" baseline="0" dirty="0"/>
                            <a:t>are also in unsupervised category.</a:t>
                          </a: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8786972"/>
                      </a:ext>
                    </a:extLst>
                  </a:tr>
                </a:tbl>
              </a:graphicData>
            </a:graphic>
          </p:graphicFrame>
        </mc:Fallback>
      </mc:AlternateContent>
    </p:spTree>
    <p:extLst>
      <p:ext uri="{BB962C8B-B14F-4D97-AF65-F5344CB8AC3E}">
        <p14:creationId xmlns:p14="http://schemas.microsoft.com/office/powerpoint/2010/main" val="35163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64A9-6479-5A45-F745-A60366F601F8}"/>
              </a:ext>
            </a:extLst>
          </p:cNvPr>
          <p:cNvSpPr>
            <a:spLocks noGrp="1"/>
          </p:cNvSpPr>
          <p:nvPr>
            <p:ph idx="1"/>
          </p:nvPr>
        </p:nvSpPr>
        <p:spPr/>
        <p:txBody>
          <a:bodyPr>
            <a:normAutofit fontScale="77500" lnSpcReduction="20000"/>
          </a:bodyPr>
          <a:lstStyle/>
          <a:p>
            <a:r>
              <a:rPr lang="en-US" dirty="0">
                <a:latin typeface="Arial" panose="020B0604020202020204" pitchFamily="34" charset="0"/>
                <a:cs typeface="Arial" panose="020B0604020202020204" pitchFamily="34" charset="0"/>
              </a:rPr>
              <a:t>ML solves </a:t>
            </a:r>
            <a:r>
              <a:rPr lang="en-US" u="sng" dirty="0">
                <a:latin typeface="Arial" panose="020B0604020202020204" pitchFamily="34" charset="0"/>
                <a:cs typeface="Arial" panose="020B0604020202020204" pitchFamily="34" charset="0"/>
              </a:rPr>
              <a:t>both supervised and unsupervised </a:t>
            </a:r>
            <a:r>
              <a:rPr lang="en-US" dirty="0">
                <a:latin typeface="Arial" panose="020B0604020202020204" pitchFamily="34" charset="0"/>
                <a:cs typeface="Arial" panose="020B0604020202020204" pitchFamily="34" charset="0"/>
              </a:rPr>
              <a:t>problems by </a:t>
            </a:r>
            <a:r>
              <a:rPr lang="en-US" u="sng" dirty="0">
                <a:latin typeface="Arial" panose="020B0604020202020204" pitchFamily="34" charset="0"/>
                <a:cs typeface="Arial" panose="020B0604020202020204" pitchFamily="34" charset="0"/>
              </a:rPr>
              <a:t>defining a model family which is a set of functions </a:t>
            </a:r>
            <a:r>
              <a:rPr lang="en-US" dirty="0">
                <a:latin typeface="Arial" panose="020B0604020202020204" pitchFamily="34" charset="0"/>
                <a:cs typeface="Arial" panose="020B0604020202020204" pitchFamily="34" charset="0"/>
              </a:rPr>
              <a:t>that maps input to outputs, or of distributions p over the inputs (and possibly over the outputs.).</a:t>
            </a:r>
          </a:p>
          <a:p>
            <a:r>
              <a:rPr lang="en-US" dirty="0">
                <a:latin typeface="Arial" panose="020B0604020202020204" pitchFamily="34" charset="0"/>
                <a:cs typeface="Arial" panose="020B0604020202020204" pitchFamily="34" charset="0"/>
              </a:rPr>
              <a:t>From these models, one </a:t>
            </a:r>
            <a:r>
              <a:rPr lang="en-US" u="sng" dirty="0">
                <a:latin typeface="Arial" panose="020B0604020202020204" pitchFamily="34" charset="0"/>
                <a:cs typeface="Arial" panose="020B0604020202020204" pitchFamily="34" charset="0"/>
              </a:rPr>
              <a:t>picks the best model to reproduce the data</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In supervised learning this task is known as </a:t>
            </a:r>
            <a:r>
              <a:rPr lang="en-US" u="sng" dirty="0">
                <a:latin typeface="Arial" panose="020B0604020202020204" pitchFamily="34" charset="0"/>
                <a:cs typeface="Arial" panose="020B0604020202020204" pitchFamily="34" charset="0"/>
              </a:rPr>
              <a:t>risk minimization.</a:t>
            </a:r>
          </a:p>
          <a:p>
            <a:r>
              <a:rPr lang="en-US" dirty="0">
                <a:latin typeface="Arial" panose="020B0604020202020204" pitchFamily="34" charset="0"/>
                <a:cs typeface="Arial" panose="020B0604020202020204" pitchFamily="34" charset="0"/>
              </a:rPr>
              <a:t>The idea of </a:t>
            </a:r>
            <a:r>
              <a:rPr lang="en-US" u="sng" dirty="0">
                <a:latin typeface="Arial" panose="020B0604020202020204" pitchFamily="34" charset="0"/>
                <a:cs typeface="Arial" panose="020B0604020202020204" pitchFamily="34" charset="0"/>
              </a:rPr>
              <a:t>“best model” or “risk” is defined by a loss function </a:t>
            </a:r>
            <a:r>
              <a:rPr lang="en-US" dirty="0">
                <a:latin typeface="Arial" panose="020B0604020202020204" pitchFamily="34" charset="0"/>
                <a:cs typeface="Arial" panose="020B0604020202020204" pitchFamily="34" charset="0"/>
              </a:rPr>
              <a:t>that measures the disparity between the model’s predicted output for an input and the target output. </a:t>
            </a:r>
          </a:p>
          <a:p>
            <a:r>
              <a:rPr lang="en-US" b="1" dirty="0">
                <a:latin typeface="Arial" panose="020B0604020202020204" pitchFamily="34" charset="0"/>
                <a:cs typeface="Arial" panose="020B0604020202020204" pitchFamily="34" charset="0"/>
              </a:rPr>
              <a:t>The best model is the one that minimizes the expected average loss over all possible data</a:t>
            </a:r>
          </a:p>
          <a:p>
            <a:r>
              <a:rPr lang="en-US" b="1" u="sng" dirty="0">
                <a:latin typeface="Arial" panose="020B0604020202020204" pitchFamily="34" charset="0"/>
                <a:cs typeface="Arial" panose="020B0604020202020204" pitchFamily="34" charset="0"/>
              </a:rPr>
              <a:t>In unsupervised learning</a:t>
            </a:r>
            <a:r>
              <a:rPr lang="en-US" b="1" dirty="0">
                <a:latin typeface="Arial" panose="020B0604020202020204" pitchFamily="34" charset="0"/>
                <a:cs typeface="Arial" panose="020B0604020202020204" pitchFamily="34" charset="0"/>
              </a:rPr>
              <a:t>, we do not have a loss function comparing predictions and labels, but we can </a:t>
            </a:r>
            <a:r>
              <a:rPr lang="en-US" b="1" u="sng" dirty="0">
                <a:latin typeface="Arial" panose="020B0604020202020204" pitchFamily="34" charset="0"/>
                <a:cs typeface="Arial" panose="020B0604020202020204" pitchFamily="34" charset="0"/>
              </a:rPr>
              <a:t>evaluate the distance between the true probability distribution and the model distribution</a:t>
            </a:r>
            <a:r>
              <a:rPr lang="en-US" b="1"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2681DC65-74E4-71A7-6630-83E305FC4772}"/>
              </a:ext>
            </a:extLst>
          </p:cNvPr>
          <p:cNvSpPr>
            <a:spLocks noGrp="1"/>
          </p:cNvSpPr>
          <p:nvPr>
            <p:ph type="title"/>
          </p:nvPr>
        </p:nvSpPr>
        <p:spPr>
          <a:xfrm>
            <a:off x="1451579" y="1239173"/>
            <a:ext cx="10515600" cy="1325563"/>
          </a:xfrm>
        </p:spPr>
        <p:txBody>
          <a:bodyPr/>
          <a:lstStyle/>
          <a:p>
            <a:r>
              <a:rPr lang="en-US" dirty="0">
                <a:solidFill>
                  <a:srgbClr val="000000"/>
                </a:solidFill>
                <a:effectLst/>
                <a:latin typeface="+mn-lt"/>
              </a:rPr>
              <a:t>Supervised vs Unsupervised</a:t>
            </a:r>
            <a:endParaRPr lang="en-US" dirty="0">
              <a:latin typeface="+mn-lt"/>
            </a:endParaRPr>
          </a:p>
        </p:txBody>
      </p:sp>
    </p:spTree>
    <p:extLst>
      <p:ext uri="{BB962C8B-B14F-4D97-AF65-F5344CB8AC3E}">
        <p14:creationId xmlns:p14="http://schemas.microsoft.com/office/powerpoint/2010/main" val="3126488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64A9-6479-5A45-F745-A60366F601F8}"/>
              </a:ext>
            </a:extLst>
          </p:cNvPr>
          <p:cNvSpPr>
            <a:spLocks noGrp="1"/>
          </p:cNvSpPr>
          <p:nvPr>
            <p:ph idx="1"/>
          </p:nvPr>
        </p:nvSpPr>
        <p:spPr/>
        <p:txBody>
          <a:bodyPr>
            <a:normAutofit fontScale="92500" lnSpcReduction="20000"/>
          </a:bodyPr>
          <a:lstStyle/>
          <a:p>
            <a:r>
              <a:rPr lang="en-US" b="1" dirty="0">
                <a:latin typeface="Arial" panose="020B0604020202020204" pitchFamily="34" charset="0"/>
                <a:cs typeface="Arial" panose="020B0604020202020204" pitchFamily="34" charset="0"/>
              </a:rPr>
              <a:t>The challenge in ML</a:t>
            </a:r>
            <a:r>
              <a:rPr lang="en-US" dirty="0">
                <a:latin typeface="Arial" panose="020B0604020202020204" pitchFamily="34" charset="0"/>
                <a:cs typeface="Arial" panose="020B0604020202020204" pitchFamily="34" charset="0"/>
              </a:rPr>
              <a:t>:  one has to pick  the best model </a:t>
            </a:r>
            <a:r>
              <a:rPr lang="en-US" u="sng" dirty="0">
                <a:latin typeface="Arial" panose="020B0604020202020204" pitchFamily="34" charset="0"/>
                <a:cs typeface="Arial" panose="020B0604020202020204" pitchFamily="34" charset="0"/>
              </a:rPr>
              <a:t>without having access to all the data</a:t>
            </a:r>
          </a:p>
          <a:p>
            <a:r>
              <a:rPr lang="en-US" u="sng" dirty="0">
                <a:latin typeface="Arial" panose="020B0604020202020204" pitchFamily="34" charset="0"/>
                <a:cs typeface="Arial" panose="020B0604020202020204" pitchFamily="34" charset="0"/>
              </a:rPr>
              <a:t>The art of learning is to select a model that generalizes from limited examples to the entire domain of the data</a:t>
            </a:r>
          </a:p>
          <a:p>
            <a:r>
              <a:rPr lang="en-US" dirty="0">
                <a:latin typeface="Arial" panose="020B0604020202020204" pitchFamily="34" charset="0"/>
                <a:cs typeface="Arial" panose="020B0604020202020204" pitchFamily="34" charset="0"/>
              </a:rPr>
              <a:t>Typically, </a:t>
            </a:r>
            <a:r>
              <a:rPr lang="en-US" u="sng" dirty="0">
                <a:latin typeface="Arial" panose="020B0604020202020204" pitchFamily="34" charset="0"/>
                <a:cs typeface="Arial" panose="020B0604020202020204" pitchFamily="34" charset="0"/>
              </a:rPr>
              <a:t>ML models are parametrized </a:t>
            </a:r>
            <a:r>
              <a:rPr lang="en-US" dirty="0">
                <a:latin typeface="Arial" panose="020B0604020202020204" pitchFamily="34" charset="0"/>
                <a:cs typeface="Arial" panose="020B0604020202020204" pitchFamily="34" charset="0"/>
              </a:rPr>
              <a:t>which means they depend on a set of parameters. </a:t>
            </a:r>
          </a:p>
          <a:p>
            <a:r>
              <a:rPr lang="en-US" u="sng" dirty="0">
                <a:latin typeface="Arial" panose="020B0604020202020204" pitchFamily="34" charset="0"/>
                <a:cs typeface="Arial" panose="020B0604020202020204" pitchFamily="34" charset="0"/>
              </a:rPr>
              <a:t>Each set of parameters </a:t>
            </a:r>
            <a:r>
              <a:rPr lang="en-US" dirty="0">
                <a:latin typeface="Arial" panose="020B0604020202020204" pitchFamily="34" charset="0"/>
                <a:cs typeface="Arial" panose="020B0604020202020204" pitchFamily="34" charset="0"/>
              </a:rPr>
              <a:t>defines </a:t>
            </a:r>
            <a:r>
              <a:rPr lang="en-US" u="sng" dirty="0">
                <a:latin typeface="Arial" panose="020B0604020202020204" pitchFamily="34" charset="0"/>
                <a:cs typeface="Arial" panose="020B0604020202020204" pitchFamily="34" charset="0"/>
              </a:rPr>
              <a:t>one particular model in the family</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Picking the </a:t>
            </a:r>
            <a:r>
              <a:rPr lang="en-US" u="sng" dirty="0">
                <a:latin typeface="Arial" panose="020B0604020202020204" pitchFamily="34" charset="0"/>
                <a:cs typeface="Arial" panose="020B0604020202020204" pitchFamily="34" charset="0"/>
              </a:rPr>
              <a:t>best model translates to an optimization task</a:t>
            </a:r>
            <a:r>
              <a:rPr lang="en-US" dirty="0">
                <a:latin typeface="Arial" panose="020B0604020202020204" pitchFamily="34" charset="0"/>
                <a:cs typeface="Arial" panose="020B0604020202020204" pitchFamily="34" charset="0"/>
              </a:rPr>
              <a:t>, in which the best parameter needs to be found</a:t>
            </a:r>
          </a:p>
          <a:p>
            <a:endParaRPr lang="en-US"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681DC65-74E4-71A7-6630-83E305FC4772}"/>
              </a:ext>
            </a:extLst>
          </p:cNvPr>
          <p:cNvSpPr>
            <a:spLocks noGrp="1"/>
          </p:cNvSpPr>
          <p:nvPr>
            <p:ph type="title"/>
          </p:nvPr>
        </p:nvSpPr>
        <p:spPr>
          <a:xfrm>
            <a:off x="1451579" y="1239173"/>
            <a:ext cx="10515600" cy="1325563"/>
          </a:xfrm>
        </p:spPr>
        <p:txBody>
          <a:bodyPr/>
          <a:lstStyle/>
          <a:p>
            <a:r>
              <a:rPr lang="en-US" dirty="0">
                <a:solidFill>
                  <a:srgbClr val="000000"/>
                </a:solidFill>
                <a:effectLst/>
                <a:latin typeface="+mn-lt"/>
              </a:rPr>
              <a:t>Supervised vs Unsupervised</a:t>
            </a:r>
            <a:endParaRPr lang="en-US" dirty="0">
              <a:latin typeface="+mn-lt"/>
            </a:endParaRPr>
          </a:p>
        </p:txBody>
      </p:sp>
    </p:spTree>
    <p:extLst>
      <p:ext uri="{BB962C8B-B14F-4D97-AF65-F5344CB8AC3E}">
        <p14:creationId xmlns:p14="http://schemas.microsoft.com/office/powerpoint/2010/main" val="1206718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8C0F93-395E-6935-2E44-23C8CD68B7F6}"/>
              </a:ext>
            </a:extLst>
          </p:cNvPr>
          <p:cNvPicPr>
            <a:picLocks noChangeAspect="1"/>
          </p:cNvPicPr>
          <p:nvPr/>
        </p:nvPicPr>
        <p:blipFill>
          <a:blip r:embed="rId2"/>
          <a:stretch>
            <a:fillRect/>
          </a:stretch>
        </p:blipFill>
        <p:spPr>
          <a:xfrm>
            <a:off x="3285635" y="133350"/>
            <a:ext cx="8933473" cy="6595241"/>
          </a:xfrm>
          <a:prstGeom prst="rect">
            <a:avLst/>
          </a:prstGeom>
        </p:spPr>
      </p:pic>
      <p:sp>
        <p:nvSpPr>
          <p:cNvPr id="2" name="TextBox 1">
            <a:extLst>
              <a:ext uri="{FF2B5EF4-FFF2-40B4-BE49-F238E27FC236}">
                <a16:creationId xmlns:a16="http://schemas.microsoft.com/office/drawing/2014/main" id="{A89CEF63-5F11-BFE7-09EB-2321E99763D3}"/>
              </a:ext>
            </a:extLst>
          </p:cNvPr>
          <p:cNvSpPr txBox="1"/>
          <p:nvPr/>
        </p:nvSpPr>
        <p:spPr>
          <a:xfrm>
            <a:off x="0" y="546159"/>
            <a:ext cx="3247535" cy="5262979"/>
          </a:xfrm>
          <a:prstGeom prst="rect">
            <a:avLst/>
          </a:prstGeom>
          <a:solidFill>
            <a:schemeClr val="bg1"/>
          </a:solid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Illustration of how to solve a </a:t>
            </a:r>
            <a:r>
              <a:rPr lang="en-US" sz="1600" u="sng" dirty="0">
                <a:latin typeface="Times New Roman" panose="02020603050405020304" pitchFamily="18" charset="0"/>
                <a:cs typeface="Times New Roman" panose="02020603050405020304" pitchFamily="18" charset="0"/>
              </a:rPr>
              <a:t>supervised learning problem</a:t>
            </a:r>
            <a:r>
              <a:rPr lang="en-US" sz="1600" dirty="0">
                <a:latin typeface="Times New Roman" panose="02020603050405020304" pitchFamily="18" charset="0"/>
                <a:cs typeface="Times New Roman" panose="02020603050405020304" pitchFamily="18" charset="0"/>
              </a:rPr>
              <a:t>. We are given four samples from the bars and stripes dataset (1), as well as a family of three models (here the </a:t>
            </a:r>
            <a:r>
              <a:rPr lang="en-US" sz="1600" u="sng" dirty="0">
                <a:latin typeface="Times New Roman" panose="02020603050405020304" pitchFamily="18" charset="0"/>
                <a:cs typeface="Times New Roman" panose="02020603050405020304" pitchFamily="18" charset="0"/>
              </a:rPr>
              <a:t>models are non-numerical hypotheses</a:t>
            </a:r>
            <a:r>
              <a:rPr lang="en-US" sz="1600" dirty="0">
                <a:latin typeface="Times New Roman" panose="02020603050405020304" pitchFamily="18" charset="0"/>
                <a:cs typeface="Times New Roman" panose="02020603050405020304" pitchFamily="18" charset="0"/>
              </a:rPr>
              <a:t>) that map a sample to class A or B (2), and a loss function that is 1 if the model’s prediction is wrong and 0 else (3). The risk of the three models over all the data (4, right) clearly shows that f1 is the best model (i.e., the model with the lowest risk). However, the empirical risk (4, left), which only takes into account the four data samples we have access to, evaluates models f1 and f2 as equally good. This shows the </a:t>
            </a:r>
            <a:r>
              <a:rPr lang="en-US" sz="1600" b="1" dirty="0">
                <a:latin typeface="Times New Roman" panose="02020603050405020304" pitchFamily="18" charset="0"/>
                <a:cs typeface="Times New Roman" panose="02020603050405020304" pitchFamily="18" charset="0"/>
              </a:rPr>
              <a:t>challenge of machine learning: using a subset of data, one needs to find a model which performs well on all data</a:t>
            </a:r>
          </a:p>
        </p:txBody>
      </p:sp>
    </p:spTree>
    <p:extLst>
      <p:ext uri="{BB962C8B-B14F-4D97-AF65-F5344CB8AC3E}">
        <p14:creationId xmlns:p14="http://schemas.microsoft.com/office/powerpoint/2010/main" val="368499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2FB68-9932-7CEE-AFE8-A319CEB14EF7}"/>
              </a:ext>
            </a:extLst>
          </p:cNvPr>
          <p:cNvSpPr>
            <a:spLocks noGrp="1"/>
          </p:cNvSpPr>
          <p:nvPr>
            <p:ph type="title"/>
          </p:nvPr>
        </p:nvSpPr>
        <p:spPr>
          <a:xfrm>
            <a:off x="1507335" y="1320775"/>
            <a:ext cx="9603275" cy="1049235"/>
          </a:xfrm>
        </p:spPr>
        <p:txBody>
          <a:bodyPr>
            <a:normAutofit/>
          </a:bodyPr>
          <a:lstStyle/>
          <a:p>
            <a:r>
              <a:rPr lang="en-US" dirty="0">
                <a:solidFill>
                  <a:srgbClr val="000000"/>
                </a:solidFill>
                <a:effectLst/>
                <a:latin typeface="+mn-lt"/>
              </a:rPr>
              <a:t>Ingredients of a Learning Problem</a:t>
            </a:r>
            <a:endParaRPr lang="en-US" dirty="0">
              <a:latin typeface="+mn-lt"/>
            </a:endParaRPr>
          </a:p>
        </p:txBody>
      </p:sp>
      <p:grpSp>
        <p:nvGrpSpPr>
          <p:cNvPr id="11" name="Group 10">
            <a:extLst>
              <a:ext uri="{FF2B5EF4-FFF2-40B4-BE49-F238E27FC236}">
                <a16:creationId xmlns:a16="http://schemas.microsoft.com/office/drawing/2014/main" id="{172BBE34-77AA-CAC0-3AE8-9DC63A40BDF0}"/>
              </a:ext>
            </a:extLst>
          </p:cNvPr>
          <p:cNvGrpSpPr/>
          <p:nvPr/>
        </p:nvGrpSpPr>
        <p:grpSpPr>
          <a:xfrm>
            <a:off x="3707523" y="2170332"/>
            <a:ext cx="4351339" cy="4351339"/>
            <a:chOff x="3802117" y="1690688"/>
            <a:chExt cx="4351339" cy="4351339"/>
          </a:xfrm>
        </p:grpSpPr>
        <p:pic>
          <p:nvPicPr>
            <p:cNvPr id="3078" name="Picture 6" descr="Ingredients Line Icon 14661330 Vector Art at Vecteezy">
              <a:extLst>
                <a:ext uri="{FF2B5EF4-FFF2-40B4-BE49-F238E27FC236}">
                  <a16:creationId xmlns:a16="http://schemas.microsoft.com/office/drawing/2014/main" id="{2A103CA0-339D-915C-0876-CE99F801B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2117" y="1690688"/>
              <a:ext cx="4351339" cy="435133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AB9CC31A-6AE7-95ED-3773-6E9FE05224D9}"/>
                </a:ext>
              </a:extLst>
            </p:cNvPr>
            <p:cNvSpPr/>
            <p:nvPr/>
          </p:nvSpPr>
          <p:spPr>
            <a:xfrm>
              <a:off x="5318234" y="4246179"/>
              <a:ext cx="1313794" cy="56755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AA0FCD-3C3A-4426-5D43-C7068A2B0F43}"/>
                </a:ext>
              </a:extLst>
            </p:cNvPr>
            <p:cNvSpPr txBox="1"/>
            <p:nvPr/>
          </p:nvSpPr>
          <p:spPr>
            <a:xfrm>
              <a:off x="5496910" y="4150136"/>
              <a:ext cx="1303639" cy="769441"/>
            </a:xfrm>
            <a:prstGeom prst="rect">
              <a:avLst/>
            </a:prstGeom>
            <a:noFill/>
          </p:spPr>
          <p:txBody>
            <a:bodyPr wrap="square" rtlCol="0">
              <a:spAutoFit/>
            </a:bodyPr>
            <a:lstStyle/>
            <a:p>
              <a:r>
                <a:rPr lang="en-US" sz="4400" b="1" dirty="0"/>
                <a:t>ML</a:t>
              </a:r>
            </a:p>
          </p:txBody>
        </p:sp>
        <p:sp>
          <p:nvSpPr>
            <p:cNvPr id="8" name="Oval 7">
              <a:extLst>
                <a:ext uri="{FF2B5EF4-FFF2-40B4-BE49-F238E27FC236}">
                  <a16:creationId xmlns:a16="http://schemas.microsoft.com/office/drawing/2014/main" id="{29D83D00-2BF7-4116-FD6F-B808D1EFFC51}"/>
                </a:ext>
              </a:extLst>
            </p:cNvPr>
            <p:cNvSpPr/>
            <p:nvPr/>
          </p:nvSpPr>
          <p:spPr>
            <a:xfrm>
              <a:off x="5980386" y="2191379"/>
              <a:ext cx="614855" cy="51648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3A0F282-0749-752C-43E6-FF1F141D2D91}"/>
                </a:ext>
              </a:extLst>
            </p:cNvPr>
            <p:cNvSpPr/>
            <p:nvPr/>
          </p:nvSpPr>
          <p:spPr>
            <a:xfrm>
              <a:off x="5097518" y="1788347"/>
              <a:ext cx="809296" cy="122790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995941E-C1E2-B3FC-122A-FD966D5D6BDC}"/>
                </a:ext>
              </a:extLst>
            </p:cNvPr>
            <p:cNvSpPr/>
            <p:nvPr/>
          </p:nvSpPr>
          <p:spPr>
            <a:xfrm>
              <a:off x="4148958" y="2419515"/>
              <a:ext cx="614855" cy="51648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Left Arrow 15">
            <a:extLst>
              <a:ext uri="{FF2B5EF4-FFF2-40B4-BE49-F238E27FC236}">
                <a16:creationId xmlns:a16="http://schemas.microsoft.com/office/drawing/2014/main" id="{C5BF6C69-9C78-4A1E-11ED-BEF1D221525B}"/>
              </a:ext>
            </a:extLst>
          </p:cNvPr>
          <p:cNvSpPr/>
          <p:nvPr/>
        </p:nvSpPr>
        <p:spPr>
          <a:xfrm>
            <a:off x="3016468" y="3569468"/>
            <a:ext cx="1460938" cy="315528"/>
          </a:xfrm>
          <a:prstGeom prst="leftArrow">
            <a:avLst>
              <a:gd name="adj1" fmla="val 30014"/>
              <a:gd name="adj2" fmla="val 50000"/>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2320F305-95C9-64BE-642F-A19F36BC7108}"/>
              </a:ext>
            </a:extLst>
          </p:cNvPr>
          <p:cNvSpPr/>
          <p:nvPr/>
        </p:nvSpPr>
        <p:spPr>
          <a:xfrm flipH="1">
            <a:off x="7648930" y="3569468"/>
            <a:ext cx="1340069" cy="315528"/>
          </a:xfrm>
          <a:prstGeom prst="leftArrow">
            <a:avLst>
              <a:gd name="adj1" fmla="val 300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U-Turn Arrow 18">
            <a:extLst>
              <a:ext uri="{FF2B5EF4-FFF2-40B4-BE49-F238E27FC236}">
                <a16:creationId xmlns:a16="http://schemas.microsoft.com/office/drawing/2014/main" id="{C5400641-C301-1650-995C-88645C0F1D53}"/>
              </a:ext>
            </a:extLst>
          </p:cNvPr>
          <p:cNvSpPr/>
          <p:nvPr/>
        </p:nvSpPr>
        <p:spPr>
          <a:xfrm rot="3230260" flipH="1">
            <a:off x="5374741" y="2116261"/>
            <a:ext cx="1179758" cy="974205"/>
          </a:xfrm>
          <a:prstGeom prst="uturnArrow">
            <a:avLst>
              <a:gd name="adj1" fmla="val 8674"/>
              <a:gd name="adj2" fmla="val 25000"/>
              <a:gd name="adj3" fmla="val 30435"/>
              <a:gd name="adj4" fmla="val 43750"/>
              <a:gd name="adj5" fmla="val 75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46A4519D-205E-D562-15E8-01053BD76657}"/>
              </a:ext>
            </a:extLst>
          </p:cNvPr>
          <p:cNvSpPr txBox="1"/>
          <p:nvPr/>
        </p:nvSpPr>
        <p:spPr>
          <a:xfrm>
            <a:off x="1889233" y="3465622"/>
            <a:ext cx="1555531" cy="523220"/>
          </a:xfrm>
          <a:prstGeom prst="rect">
            <a:avLst/>
          </a:prstGeom>
          <a:noFill/>
        </p:spPr>
        <p:txBody>
          <a:bodyPr wrap="square" rtlCol="0">
            <a:spAutoFit/>
          </a:bodyPr>
          <a:lstStyle/>
          <a:p>
            <a:r>
              <a:rPr lang="en-US" sz="2800" b="1" dirty="0">
                <a:solidFill>
                  <a:srgbClr val="C00000"/>
                </a:solidFill>
              </a:rPr>
              <a:t>Model</a:t>
            </a:r>
            <a:endParaRPr lang="en-US" b="1" dirty="0">
              <a:solidFill>
                <a:srgbClr val="C00000"/>
              </a:solidFill>
            </a:endParaRPr>
          </a:p>
        </p:txBody>
      </p:sp>
      <p:sp>
        <p:nvSpPr>
          <p:cNvPr id="24" name="TextBox 23">
            <a:extLst>
              <a:ext uri="{FF2B5EF4-FFF2-40B4-BE49-F238E27FC236}">
                <a16:creationId xmlns:a16="http://schemas.microsoft.com/office/drawing/2014/main" id="{98F3537B-7D01-7391-CE9E-750E4FF631C5}"/>
              </a:ext>
            </a:extLst>
          </p:cNvPr>
          <p:cNvSpPr txBox="1"/>
          <p:nvPr/>
        </p:nvSpPr>
        <p:spPr>
          <a:xfrm>
            <a:off x="4669219" y="2191379"/>
            <a:ext cx="1555531" cy="523220"/>
          </a:xfrm>
          <a:prstGeom prst="rect">
            <a:avLst/>
          </a:prstGeom>
          <a:noFill/>
        </p:spPr>
        <p:txBody>
          <a:bodyPr wrap="square" rtlCol="0">
            <a:spAutoFit/>
          </a:bodyPr>
          <a:lstStyle/>
          <a:p>
            <a:r>
              <a:rPr lang="en-US" sz="2800" b="1" dirty="0">
                <a:solidFill>
                  <a:schemeClr val="accent6"/>
                </a:solidFill>
              </a:rPr>
              <a:t>Data</a:t>
            </a:r>
            <a:endParaRPr lang="en-US" b="1" dirty="0">
              <a:solidFill>
                <a:schemeClr val="accent6"/>
              </a:solidFill>
            </a:endParaRPr>
          </a:p>
        </p:txBody>
      </p:sp>
      <p:sp>
        <p:nvSpPr>
          <p:cNvPr id="25" name="TextBox 24">
            <a:extLst>
              <a:ext uri="{FF2B5EF4-FFF2-40B4-BE49-F238E27FC236}">
                <a16:creationId xmlns:a16="http://schemas.microsoft.com/office/drawing/2014/main" id="{B3074F07-B912-23A5-DE5F-8E830F183EB0}"/>
              </a:ext>
            </a:extLst>
          </p:cNvPr>
          <p:cNvSpPr txBox="1"/>
          <p:nvPr/>
        </p:nvSpPr>
        <p:spPr>
          <a:xfrm>
            <a:off x="8983744" y="3461570"/>
            <a:ext cx="1555531" cy="523220"/>
          </a:xfrm>
          <a:prstGeom prst="rect">
            <a:avLst/>
          </a:prstGeom>
          <a:noFill/>
        </p:spPr>
        <p:txBody>
          <a:bodyPr wrap="square" rtlCol="0">
            <a:spAutoFit/>
          </a:bodyPr>
          <a:lstStyle/>
          <a:p>
            <a:r>
              <a:rPr lang="en-US" sz="2800" b="1" dirty="0">
                <a:solidFill>
                  <a:schemeClr val="accent2"/>
                </a:solidFill>
              </a:rPr>
              <a:t>Loss</a:t>
            </a:r>
            <a:endParaRPr lang="en-US" b="1" dirty="0">
              <a:solidFill>
                <a:schemeClr val="accent2"/>
              </a:solidFill>
            </a:endParaRPr>
          </a:p>
        </p:txBody>
      </p:sp>
    </p:spTree>
    <p:extLst>
      <p:ext uri="{BB962C8B-B14F-4D97-AF65-F5344CB8AC3E}">
        <p14:creationId xmlns:p14="http://schemas.microsoft.com/office/powerpoint/2010/main" val="4185977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C6E0-4979-A4F2-F35E-C03F53FF2B08}"/>
              </a:ext>
            </a:extLst>
          </p:cNvPr>
          <p:cNvSpPr>
            <a:spLocks noGrp="1"/>
          </p:cNvSpPr>
          <p:nvPr>
            <p:ph type="title"/>
          </p:nvPr>
        </p:nvSpPr>
        <p:spPr>
          <a:xfrm>
            <a:off x="1451578" y="1261719"/>
            <a:ext cx="9603275" cy="1049235"/>
          </a:xfrm>
        </p:spPr>
        <p:txBody>
          <a:bodyPr/>
          <a:lstStyle/>
          <a:p>
            <a:r>
              <a:rPr lang="en-US" dirty="0">
                <a:latin typeface="+mn-lt"/>
              </a:rPr>
              <a:t>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C3014E-FB0F-1499-8764-CF1B974337BC}"/>
                  </a:ext>
                </a:extLst>
              </p:cNvPr>
              <p:cNvSpPr>
                <a:spLocks noGrp="1"/>
              </p:cNvSpPr>
              <p:nvPr>
                <p:ph idx="1"/>
              </p:nvPr>
            </p:nvSpPr>
            <p:spPr>
              <a:xfrm>
                <a:off x="1451579" y="2015732"/>
                <a:ext cx="9603275" cy="3985018"/>
              </a:xfrm>
            </p:spPr>
            <p:txBody>
              <a:bodyPr>
                <a:normAutofit fontScale="85000" lnSpcReduction="20000"/>
              </a:bodyPr>
              <a:lstStyle/>
              <a:p>
                <a:pPr marL="0" indent="0">
                  <a:lnSpc>
                    <a:spcPct val="100000"/>
                  </a:lnSpc>
                  <a:buNone/>
                </a:pPr>
                <a:r>
                  <a:rPr lang="en-US" sz="2400" dirty="0">
                    <a:solidFill>
                      <a:srgbClr val="000000"/>
                    </a:solidFill>
                    <a:effectLst/>
                    <a:latin typeface="Times New Roman" panose="02020603050405020304" pitchFamily="18" charset="0"/>
                    <a:cs typeface="Times New Roman" panose="02020603050405020304" pitchFamily="18" charset="0"/>
                  </a:rPr>
                  <a:t>Data is the </a:t>
                </a:r>
                <a:r>
                  <a:rPr lang="en-US" sz="2400" u="sng" dirty="0">
                    <a:solidFill>
                      <a:srgbClr val="000000"/>
                    </a:solidFill>
                    <a:effectLst/>
                    <a:latin typeface="Times New Roman" panose="02020603050405020304" pitchFamily="18" charset="0"/>
                    <a:cs typeface="Times New Roman" panose="02020603050405020304" pitchFamily="18" charset="0"/>
                  </a:rPr>
                  <a:t>fuel of a machine learning algorithm</a:t>
                </a:r>
                <a:r>
                  <a:rPr lang="en-US" sz="2400" dirty="0">
                    <a:solidFill>
                      <a:srgbClr val="000000"/>
                    </a:solidFill>
                    <a:effectLst/>
                    <a:latin typeface="Times New Roman" panose="02020603050405020304" pitchFamily="18" charset="0"/>
                    <a:cs typeface="Times New Roman" panose="02020603050405020304" pitchFamily="18" charset="0"/>
                  </a:rPr>
                  <a:t>. </a:t>
                </a:r>
              </a:p>
              <a:p>
                <a:pPr marL="0" indent="0">
                  <a:lnSpc>
                    <a:spcPct val="100000"/>
                  </a:lnSpc>
                  <a:buNone/>
                </a:pPr>
                <a:r>
                  <a:rPr lang="en-US" sz="2400" dirty="0">
                    <a:solidFill>
                      <a:srgbClr val="000000"/>
                    </a:solidFill>
                    <a:effectLst/>
                    <a:latin typeface="Times New Roman" panose="02020603050405020304" pitchFamily="18" charset="0"/>
                    <a:cs typeface="Times New Roman" panose="02020603050405020304" pitchFamily="18" charset="0"/>
                  </a:rPr>
                  <a:t>The more the data </a:t>
                </a:r>
                <a:r>
                  <a:rPr lang="en-US" sz="2400" dirty="0">
                    <a:solidFill>
                      <a:srgbClr val="00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US" sz="2400" dirty="0">
                    <a:solidFill>
                      <a:srgbClr val="000000"/>
                    </a:solidFill>
                    <a:effectLst/>
                    <a:latin typeface="Times New Roman" panose="02020603050405020304" pitchFamily="18" charset="0"/>
                    <a:cs typeface="Times New Roman" panose="02020603050405020304" pitchFamily="18" charset="0"/>
                  </a:rPr>
                  <a:t>the better the solutions.</a:t>
                </a:r>
              </a:p>
              <a:p>
                <a:pPr marL="0" indent="0">
                  <a:lnSpc>
                    <a:spcPct val="100000"/>
                  </a:lnSpc>
                  <a:buNone/>
                </a:pPr>
                <a:endParaRPr lang="en-US" sz="2400" dirty="0">
                  <a:solidFill>
                    <a:srgbClr val="000000"/>
                  </a:solidFill>
                  <a:effectLst/>
                  <a:latin typeface="Times New Roman" panose="02020603050405020304" pitchFamily="18" charset="0"/>
                  <a:cs typeface="Times New Roman" panose="02020603050405020304" pitchFamily="18" charset="0"/>
                </a:endParaRPr>
              </a:p>
              <a:p>
                <a:pPr>
                  <a:lnSpc>
                    <a:spcPct val="100000"/>
                  </a:lnSpc>
                </a:pPr>
                <a:r>
                  <a:rPr lang="en-US" sz="2400" dirty="0">
                    <a:solidFill>
                      <a:srgbClr val="000000"/>
                    </a:solidFill>
                    <a:latin typeface="Times New Roman" panose="02020603050405020304" pitchFamily="18" charset="0"/>
                    <a:cs typeface="Times New Roman" panose="02020603050405020304" pitchFamily="18" charset="0"/>
                  </a:rPr>
                  <a:t>A</a:t>
                </a:r>
                <a:r>
                  <a:rPr lang="en-US" sz="2400" dirty="0">
                    <a:solidFill>
                      <a:srgbClr val="000000"/>
                    </a:solidFill>
                    <a:effectLst/>
                    <a:latin typeface="Times New Roman" panose="02020603050405020304" pitchFamily="18" charset="0"/>
                    <a:cs typeface="Times New Roman" panose="02020603050405020304" pitchFamily="18" charset="0"/>
                  </a:rPr>
                  <a:t>ssumptions:</a:t>
                </a:r>
              </a:p>
              <a:p>
                <a:pPr marL="0" indent="0">
                  <a:lnSpc>
                    <a:spcPct val="100000"/>
                  </a:lnSpc>
                  <a:buNone/>
                </a:pPr>
                <a:endParaRPr lang="en-US" sz="2400" dirty="0">
                  <a:solidFill>
                    <a:srgbClr val="000000"/>
                  </a:solidFill>
                  <a:effectLst/>
                  <a:latin typeface="Times New Roman" panose="02020603050405020304" pitchFamily="18" charset="0"/>
                  <a:cs typeface="Times New Roman" panose="02020603050405020304" pitchFamily="18" charset="0"/>
                </a:endParaRPr>
              </a:p>
              <a:p>
                <a:pPr marL="514350" indent="-514350">
                  <a:lnSpc>
                    <a:spcPct val="100000"/>
                  </a:lnSpc>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The </a:t>
                </a:r>
                <a:r>
                  <a:rPr lang="en-US" sz="2400" dirty="0">
                    <a:solidFill>
                      <a:srgbClr val="000000"/>
                    </a:solidFill>
                    <a:effectLst/>
                    <a:latin typeface="Times New Roman" panose="02020603050405020304" pitchFamily="18" charset="0"/>
                    <a:cs typeface="Times New Roman" panose="02020603050405020304" pitchFamily="18" charset="0"/>
                  </a:rPr>
                  <a:t>set of data samples is drawn </a:t>
                </a:r>
                <a:r>
                  <a:rPr lang="en-US" sz="2400" u="sng" dirty="0">
                    <a:solidFill>
                      <a:srgbClr val="000000"/>
                    </a:solidFill>
                    <a:effectLst/>
                    <a:latin typeface="Times New Roman" panose="02020603050405020304" pitchFamily="18" charset="0"/>
                    <a:cs typeface="Times New Roman" panose="02020603050405020304" pitchFamily="18" charset="0"/>
                  </a:rPr>
                  <a:t>independent and identically distributed </a:t>
                </a:r>
                <a:r>
                  <a:rPr lang="en-US" sz="2400" dirty="0">
                    <a:solidFill>
                      <a:srgbClr val="000000"/>
                    </a:solidFill>
                    <a:latin typeface="Times New Roman" panose="02020603050405020304" pitchFamily="18" charset="0"/>
                    <a:cs typeface="Times New Roman" panose="02020603050405020304" pitchFamily="18" charset="0"/>
                  </a:rPr>
                  <a:t>(</a:t>
                </a:r>
                <a:r>
                  <a:rPr lang="en-US" sz="2400" dirty="0" err="1">
                    <a:solidFill>
                      <a:srgbClr val="000000"/>
                    </a:solidFill>
                    <a:effectLst/>
                    <a:latin typeface="Times New Roman" panose="02020603050405020304" pitchFamily="18" charset="0"/>
                    <a:cs typeface="Times New Roman" panose="02020603050405020304" pitchFamily="18" charset="0"/>
                  </a:rPr>
                  <a:t>iid</a:t>
                </a:r>
                <a:r>
                  <a:rPr lang="en-US" sz="2400" dirty="0">
                    <a:solidFill>
                      <a:srgbClr val="000000"/>
                    </a:solidFill>
                    <a:latin typeface="Times New Roman" panose="02020603050405020304" pitchFamily="18" charset="0"/>
                    <a:cs typeface="Times New Roman" panose="02020603050405020304" pitchFamily="18" charset="0"/>
                  </a:rPr>
                  <a:t>), which means any sample does not depend on the value of the others and drawn from exactly the same distribution</a:t>
                </a:r>
                <a:r>
                  <a:rPr lang="en-US" sz="2400" dirty="0">
                    <a:solidFill>
                      <a:srgbClr val="000000"/>
                    </a:solidFill>
                    <a:effectLst/>
                    <a:latin typeface="Times New Roman" panose="02020603050405020304" pitchFamily="18" charset="0"/>
                    <a:cs typeface="Times New Roman" panose="02020603050405020304" pitchFamily="18" charset="0"/>
                  </a:rPr>
                  <a:t> (almost an unrealistic assumption for real life).</a:t>
                </a:r>
              </a:p>
              <a:p>
                <a:pPr marL="514350" indent="-514350">
                  <a:lnSpc>
                    <a:spcPct val="100000"/>
                  </a:lnSpc>
                  <a:buFont typeface="+mj-lt"/>
                  <a:buAutoNum type="arabicPeriod"/>
                </a:pPr>
                <a:endParaRPr lang="en-US" sz="2400" dirty="0">
                  <a:solidFill>
                    <a:srgbClr val="000000"/>
                  </a:solidFill>
                  <a:latin typeface="Times New Roman" panose="02020603050405020304" pitchFamily="18" charset="0"/>
                  <a:cs typeface="Times New Roman" panose="02020603050405020304" pitchFamily="18" charset="0"/>
                </a:endParaRPr>
              </a:p>
              <a:p>
                <a:pPr marL="514350" indent="-514350">
                  <a:lnSpc>
                    <a:spcPct val="100000"/>
                  </a:lnSpc>
                  <a:buFont typeface="+mj-lt"/>
                  <a:buAutoNum type="arabicPeriod"/>
                </a:pPr>
                <a:r>
                  <a:rPr lang="en-US" sz="2400" dirty="0">
                    <a:solidFill>
                      <a:srgbClr val="000000"/>
                    </a:solidFill>
                    <a:effectLst/>
                    <a:latin typeface="Times New Roman" panose="02020603050405020304" pitchFamily="18" charset="0"/>
                    <a:cs typeface="Times New Roman" panose="02020603050405020304" pitchFamily="18" charset="0"/>
                  </a:rPr>
                  <a:t>The data domain X is the space </a:t>
                </a:r>
                <a14:m>
                  <m:oMath xmlns:m="http://schemas.openxmlformats.org/officeDocument/2006/math">
                    <m:sSup>
                      <m:sSupPr>
                        <m:ctrlPr>
                          <a:rPr lang="en-US" sz="2400" i="1" smtClean="0">
                            <a:solidFill>
                              <a:srgbClr val="000000"/>
                            </a:solidFill>
                            <a:effectLst/>
                            <a:latin typeface="Cambria Math" panose="02040503050406030204" pitchFamily="18" charset="0"/>
                          </a:rPr>
                        </m:ctrlPr>
                      </m:sSupPr>
                      <m:e>
                        <m:r>
                          <a:rPr lang="en-US" sz="2400" b="0" i="1" smtClean="0">
                            <a:solidFill>
                              <a:srgbClr val="000000"/>
                            </a:solidFill>
                            <a:effectLst/>
                            <a:latin typeface="Cambria Math" panose="02040503050406030204" pitchFamily="18" charset="0"/>
                          </a:rPr>
                          <m:t>𝑅</m:t>
                        </m:r>
                      </m:e>
                      <m:sup>
                        <m:r>
                          <a:rPr lang="en-US" sz="2400" b="0" i="1" smtClean="0">
                            <a:solidFill>
                              <a:srgbClr val="000000"/>
                            </a:solidFill>
                            <a:effectLst/>
                            <a:latin typeface="Cambria Math" panose="02040503050406030204" pitchFamily="18" charset="0"/>
                          </a:rPr>
                          <m:t>𝑁</m:t>
                        </m:r>
                      </m:sup>
                    </m:sSup>
                  </m:oMath>
                </a14:m>
                <a:r>
                  <a:rPr lang="en-US" sz="2400" dirty="0">
                    <a:solidFill>
                      <a:srgbClr val="000000"/>
                    </a:solidFill>
                    <a:effectLst/>
                    <a:latin typeface="Times New Roman" panose="02020603050405020304" pitchFamily="18" charset="0"/>
                    <a:cs typeface="Times New Roman" panose="02020603050405020304" pitchFamily="18" charset="0"/>
                  </a:rPr>
                  <a:t> of real N-dimensional vectors called </a:t>
                </a:r>
                <a:r>
                  <a:rPr lang="en-US" sz="2400" u="sng" dirty="0">
                    <a:latin typeface="Times New Roman" panose="02020603050405020304" pitchFamily="18" charset="0"/>
                    <a:cs typeface="Times New Roman" panose="02020603050405020304" pitchFamily="18" charset="0"/>
                  </a:rPr>
                  <a:t>feature vectors </a:t>
                </a:r>
                <a:r>
                  <a:rPr lang="en-US" sz="2400" dirty="0">
                    <a:latin typeface="Times New Roman" panose="02020603050405020304" pitchFamily="18" charset="0"/>
                    <a:cs typeface="Times New Roman" panose="02020603050405020304" pitchFamily="18" charset="0"/>
                  </a:rPr>
                  <a:t>as </a:t>
                </a:r>
                <a:r>
                  <a:rPr lang="en-US" sz="2400" u="sng" dirty="0">
                    <a:latin typeface="Times New Roman" panose="02020603050405020304" pitchFamily="18" charset="0"/>
                    <a:cs typeface="Times New Roman" panose="02020603050405020304" pitchFamily="18" charset="0"/>
                  </a:rPr>
                  <a:t>they represent information on selected features of an instance</a:t>
                </a:r>
                <a:r>
                  <a:rPr lang="en-US" sz="2400"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3EC3014E-FB0F-1499-8764-CF1B974337BC}"/>
                  </a:ext>
                </a:extLst>
              </p:cNvPr>
              <p:cNvSpPr>
                <a:spLocks noGrp="1" noRot="1" noChangeAspect="1" noMove="1" noResize="1" noEditPoints="1" noAdjustHandles="1" noChangeArrowheads="1" noChangeShapeType="1" noTextEdit="1"/>
              </p:cNvSpPr>
              <p:nvPr>
                <p:ph idx="1"/>
              </p:nvPr>
            </p:nvSpPr>
            <p:spPr>
              <a:xfrm>
                <a:off x="1451579" y="2015732"/>
                <a:ext cx="9603275" cy="3985018"/>
              </a:xfrm>
              <a:blipFill>
                <a:blip r:embed="rId2"/>
                <a:stretch>
                  <a:fillRect l="-635" t="-2450" r="-1143"/>
                </a:stretch>
              </a:blipFill>
            </p:spPr>
            <p:txBody>
              <a:bodyPr/>
              <a:lstStyle/>
              <a:p>
                <a:r>
                  <a:rPr lang="en-US">
                    <a:noFill/>
                  </a:rPr>
                  <a:t> </a:t>
                </a:r>
              </a:p>
            </p:txBody>
          </p:sp>
        </mc:Fallback>
      </mc:AlternateContent>
    </p:spTree>
    <p:extLst>
      <p:ext uri="{BB962C8B-B14F-4D97-AF65-F5344CB8AC3E}">
        <p14:creationId xmlns:p14="http://schemas.microsoft.com/office/powerpoint/2010/main" val="13713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6BD8-7223-460E-FE85-36B21B2C062E}"/>
              </a:ext>
            </a:extLst>
          </p:cNvPr>
          <p:cNvSpPr>
            <a:spLocks noGrp="1"/>
          </p:cNvSpPr>
          <p:nvPr>
            <p:ph type="title"/>
          </p:nvPr>
        </p:nvSpPr>
        <p:spPr>
          <a:xfrm>
            <a:off x="1565879" y="1230041"/>
            <a:ext cx="9603275" cy="1049235"/>
          </a:xfrm>
        </p:spPr>
        <p:txBody>
          <a:bodyPr/>
          <a:lstStyle/>
          <a:p>
            <a:r>
              <a:rPr lang="en-US" dirty="0">
                <a:latin typeface="+mn-lt"/>
              </a:rPr>
              <a:t>Example:  text recognition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9E0A2E-7FC5-A29A-EB1C-756A550C9185}"/>
                  </a:ext>
                </a:extLst>
              </p:cNvPr>
              <p:cNvSpPr>
                <a:spLocks noGrp="1"/>
              </p:cNvSpPr>
              <p:nvPr>
                <p:ph idx="1"/>
              </p:nvPr>
            </p:nvSpPr>
            <p:spPr>
              <a:xfrm>
                <a:off x="831850" y="2005755"/>
                <a:ext cx="10782300" cy="2365375"/>
              </a:xfrm>
            </p:spPr>
            <p:txBody>
              <a:bodyPr>
                <a:normAutofit/>
              </a:bodyPr>
              <a:lstStyle/>
              <a:p>
                <a:pPr marL="0" indent="0" algn="just">
                  <a:lnSpc>
                    <a:spcPct val="100000"/>
                  </a:lnSpc>
                  <a:buNone/>
                </a:pPr>
                <a:r>
                  <a:rPr lang="en-US" sz="2400" dirty="0">
                    <a:latin typeface="Times New Roman" panose="02020603050405020304" pitchFamily="18" charset="0"/>
                    <a:cs typeface="Times New Roman" panose="02020603050405020304" pitchFamily="18" charset="0"/>
                  </a:rPr>
                  <a:t>For example, in text recognition, bag of words, where each word in a dictionary is associated with a standard basis vector in </a:t>
                </a:r>
                <a14:m>
                  <m:oMath xmlns:m="http://schemas.openxmlformats.org/officeDocument/2006/math">
                    <m:sSup>
                      <m:sSupPr>
                        <m:ctrlPr>
                          <a:rPr lang="en-US" sz="2400" i="1" smtClean="0">
                            <a:solidFill>
                              <a:srgbClr val="000000"/>
                            </a:solidFill>
                            <a:effectLst/>
                            <a:latin typeface="Cambria Math" panose="02040503050406030204" pitchFamily="18" charset="0"/>
                          </a:rPr>
                        </m:ctrlPr>
                      </m:sSupPr>
                      <m:e>
                        <m:r>
                          <a:rPr lang="en-US" sz="2400" b="0" i="1" smtClean="0">
                            <a:solidFill>
                              <a:srgbClr val="000000"/>
                            </a:solidFill>
                            <a:effectLst/>
                            <a:latin typeface="Cambria Math" panose="02040503050406030204" pitchFamily="18" charset="0"/>
                          </a:rPr>
                          <m:t>𝑅</m:t>
                        </m:r>
                      </m:e>
                      <m:sup>
                        <m:r>
                          <a:rPr lang="en-US" sz="2400" b="0" i="1" smtClean="0">
                            <a:solidFill>
                              <a:srgbClr val="000000"/>
                            </a:solidFill>
                            <a:effectLst/>
                            <a:latin typeface="Cambria Math" panose="02040503050406030204" pitchFamily="18" charset="0"/>
                          </a:rPr>
                          <m:t>𝑁</m:t>
                        </m:r>
                      </m:sup>
                    </m:sSup>
                  </m:oMath>
                </a14:m>
                <a:r>
                  <a:rPr lang="en-US" sz="2400" dirty="0">
                    <a:latin typeface="Times New Roman" panose="02020603050405020304" pitchFamily="18" charset="0"/>
                    <a:cs typeface="Times New Roman" panose="02020603050405020304" pitchFamily="18" charset="0"/>
                  </a:rPr>
                  <a:t>, where N is the number of words in the dictionary. A document can then be represented by a vector where each element corresponds to the number of times the corresponding word appears in the text.</a:t>
                </a:r>
              </a:p>
              <a:p>
                <a:pPr marL="0" indent="0" algn="just">
                  <a:lnSpc>
                    <a:spcPct val="100000"/>
                  </a:lnSpc>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89E0A2E-7FC5-A29A-EB1C-756A550C9185}"/>
                  </a:ext>
                </a:extLst>
              </p:cNvPr>
              <p:cNvSpPr>
                <a:spLocks noGrp="1" noRot="1" noChangeAspect="1" noMove="1" noResize="1" noEditPoints="1" noAdjustHandles="1" noChangeArrowheads="1" noChangeShapeType="1" noTextEdit="1"/>
              </p:cNvSpPr>
              <p:nvPr>
                <p:ph idx="1"/>
              </p:nvPr>
            </p:nvSpPr>
            <p:spPr>
              <a:xfrm>
                <a:off x="831850" y="2005755"/>
                <a:ext cx="10782300" cy="2365375"/>
              </a:xfrm>
              <a:blipFill>
                <a:blip r:embed="rId2"/>
                <a:stretch>
                  <a:fillRect l="-848" t="-2062" r="-90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69447AF-B354-39E6-CCA4-36A82D85E372}"/>
              </a:ext>
            </a:extLst>
          </p:cNvPr>
          <p:cNvPicPr>
            <a:picLocks noChangeAspect="1"/>
          </p:cNvPicPr>
          <p:nvPr/>
        </p:nvPicPr>
        <p:blipFill>
          <a:blip r:embed="rId3"/>
          <a:srcRect r="2519"/>
          <a:stretch/>
        </p:blipFill>
        <p:spPr>
          <a:xfrm>
            <a:off x="2901950" y="3628424"/>
            <a:ext cx="6642100" cy="3151139"/>
          </a:xfrm>
          <a:prstGeom prst="rect">
            <a:avLst/>
          </a:prstGeom>
        </p:spPr>
      </p:pic>
    </p:spTree>
    <p:extLst>
      <p:ext uri="{BB962C8B-B14F-4D97-AF65-F5344CB8AC3E}">
        <p14:creationId xmlns:p14="http://schemas.microsoft.com/office/powerpoint/2010/main" val="1733204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198C-3ADD-6BB1-0882-742B217AC34A}"/>
              </a:ext>
            </a:extLst>
          </p:cNvPr>
          <p:cNvSpPr>
            <a:spLocks noGrp="1"/>
          </p:cNvSpPr>
          <p:nvPr>
            <p:ph type="title"/>
          </p:nvPr>
        </p:nvSpPr>
        <p:spPr>
          <a:xfrm>
            <a:off x="1451579" y="1223619"/>
            <a:ext cx="9603275" cy="1049235"/>
          </a:xfrm>
        </p:spPr>
        <p:txBody>
          <a:bodyPr/>
          <a:lstStyle/>
          <a:p>
            <a:r>
              <a:rPr lang="en-US" dirty="0">
                <a:solidFill>
                  <a:srgbClr val="000000"/>
                </a:solidFill>
                <a:latin typeface="+mn-lt"/>
              </a:rPr>
              <a:t>D</a:t>
            </a:r>
            <a:r>
              <a:rPr lang="en-US" dirty="0">
                <a:solidFill>
                  <a:srgbClr val="000000"/>
                </a:solidFill>
                <a:effectLst/>
                <a:latin typeface="+mn-lt"/>
              </a:rPr>
              <a:t>ata </a:t>
            </a:r>
            <a:r>
              <a:rPr lang="en-US" dirty="0">
                <a:solidFill>
                  <a:srgbClr val="000000"/>
                </a:solidFill>
                <a:latin typeface="+mn-lt"/>
              </a:rPr>
              <a:t>P</a:t>
            </a:r>
            <a:r>
              <a:rPr lang="en-US" dirty="0">
                <a:solidFill>
                  <a:srgbClr val="000000"/>
                </a:solidFill>
                <a:effectLst/>
                <a:latin typeface="+mn-lt"/>
              </a:rPr>
              <a:t>reparation</a:t>
            </a:r>
            <a:endParaRPr lang="en-US" dirty="0">
              <a:latin typeface="+mn-lt"/>
            </a:endParaRPr>
          </a:p>
        </p:txBody>
      </p:sp>
      <p:sp>
        <p:nvSpPr>
          <p:cNvPr id="3" name="Content Placeholder 2">
            <a:extLst>
              <a:ext uri="{FF2B5EF4-FFF2-40B4-BE49-F238E27FC236}">
                <a16:creationId xmlns:a16="http://schemas.microsoft.com/office/drawing/2014/main" id="{E83E434A-7EA7-094A-878F-8F77D15102F4}"/>
              </a:ext>
            </a:extLst>
          </p:cNvPr>
          <p:cNvSpPr>
            <a:spLocks noGrp="1"/>
          </p:cNvSpPr>
          <p:nvPr>
            <p:ph idx="1"/>
          </p:nvPr>
        </p:nvSpPr>
        <p:spPr/>
        <p:txBody>
          <a:bodyPr>
            <a:normAutofit lnSpcReduction="10000"/>
          </a:bodyPr>
          <a:lstStyle/>
          <a:p>
            <a:pPr marL="0" indent="0">
              <a:lnSpc>
                <a:spcPct val="100000"/>
              </a:lnSpc>
              <a:buNone/>
            </a:pPr>
            <a:r>
              <a:rPr lang="en-US" sz="2400" dirty="0">
                <a:solidFill>
                  <a:srgbClr val="000000"/>
                </a:solidFill>
                <a:effectLst/>
                <a:latin typeface="Times New Roman" panose="02020603050405020304" pitchFamily="18" charset="0"/>
                <a:cs typeface="Times New Roman" panose="02020603050405020304" pitchFamily="18" charset="0"/>
              </a:rPr>
              <a:t>Data is </a:t>
            </a:r>
            <a:r>
              <a:rPr lang="en-US" sz="2400" u="sng" dirty="0">
                <a:solidFill>
                  <a:srgbClr val="000000"/>
                </a:solidFill>
                <a:effectLst/>
                <a:latin typeface="Times New Roman" panose="02020603050405020304" pitchFamily="18" charset="0"/>
                <a:cs typeface="Times New Roman" panose="02020603050405020304" pitchFamily="18" charset="0"/>
              </a:rPr>
              <a:t>often pre-processed</a:t>
            </a:r>
            <a:r>
              <a:rPr lang="en-US" sz="2400" dirty="0">
                <a:solidFill>
                  <a:srgbClr val="000000"/>
                </a:solidFill>
                <a:effectLst/>
                <a:latin typeface="Times New Roman" panose="02020603050405020304" pitchFamily="18" charset="0"/>
                <a:cs typeface="Times New Roman" panose="02020603050405020304" pitchFamily="18" charset="0"/>
              </a:rPr>
              <a:t>, which has traditionally been </a:t>
            </a:r>
            <a:r>
              <a:rPr lang="en-US" sz="2400" u="sng" dirty="0">
                <a:solidFill>
                  <a:srgbClr val="000000"/>
                </a:solidFill>
                <a:effectLst/>
                <a:latin typeface="Times New Roman" panose="02020603050405020304" pitchFamily="18" charset="0"/>
                <a:cs typeface="Times New Roman" panose="02020603050405020304" pitchFamily="18" charset="0"/>
              </a:rPr>
              <a:t>an important step</a:t>
            </a:r>
            <a:r>
              <a:rPr lang="en-US" sz="2400" dirty="0">
                <a:solidFill>
                  <a:srgbClr val="000000"/>
                </a:solidFill>
                <a:effectLst/>
                <a:latin typeface="Times New Roman" panose="02020603050405020304" pitchFamily="18" charset="0"/>
                <a:cs typeface="Times New Roman" panose="02020603050405020304" pitchFamily="18" charset="0"/>
              </a:rPr>
              <a:t> to improve the predictive power of an algorithm. Recently, with </a:t>
            </a:r>
            <a:r>
              <a:rPr lang="en-US" sz="2400" u="sng" dirty="0">
                <a:solidFill>
                  <a:srgbClr val="000000"/>
                </a:solidFill>
                <a:effectLst/>
                <a:latin typeface="Times New Roman" panose="02020603050405020304" pitchFamily="18" charset="0"/>
                <a:cs typeface="Times New Roman" panose="02020603050405020304" pitchFamily="18" charset="0"/>
              </a:rPr>
              <a:t>deep learning </a:t>
            </a:r>
            <a:r>
              <a:rPr lang="en-US" sz="2400" dirty="0">
                <a:solidFill>
                  <a:srgbClr val="000000"/>
                </a:solidFill>
                <a:effectLst/>
                <a:latin typeface="Times New Roman" panose="02020603050405020304" pitchFamily="18" charset="0"/>
                <a:cs typeface="Times New Roman" panose="02020603050405020304" pitchFamily="18" charset="0"/>
              </a:rPr>
              <a:t>methods, </a:t>
            </a:r>
            <a:r>
              <a:rPr lang="en-US" sz="2400" u="sng" dirty="0">
                <a:solidFill>
                  <a:srgbClr val="000000"/>
                </a:solidFill>
                <a:effectLst/>
                <a:latin typeface="Times New Roman" panose="02020603050405020304" pitchFamily="18" charset="0"/>
                <a:cs typeface="Times New Roman" panose="02020603050405020304" pitchFamily="18" charset="0"/>
              </a:rPr>
              <a:t>data preparation has become less central to ML</a:t>
            </a:r>
            <a:r>
              <a:rPr lang="en-US" sz="2400" dirty="0">
                <a:solidFill>
                  <a:srgbClr val="000000"/>
                </a:solidFill>
                <a:effectLst/>
                <a:latin typeface="Times New Roman" panose="02020603050405020304" pitchFamily="18" charset="0"/>
                <a:cs typeface="Times New Roman" panose="02020603050405020304" pitchFamily="18" charset="0"/>
              </a:rPr>
              <a:t>. </a:t>
            </a:r>
          </a:p>
          <a:p>
            <a:pPr marL="0" indent="0">
              <a:lnSpc>
                <a:spcPct val="100000"/>
              </a:lnSpc>
              <a:buNone/>
            </a:pPr>
            <a:r>
              <a:rPr lang="en-US" sz="2400" u="sng" dirty="0">
                <a:solidFill>
                  <a:srgbClr val="000000"/>
                </a:solidFill>
                <a:effectLst/>
                <a:latin typeface="Times New Roman" panose="02020603050405020304" pitchFamily="18" charset="0"/>
                <a:cs typeface="Times New Roman" panose="02020603050405020304" pitchFamily="18" charset="0"/>
              </a:rPr>
              <a:t>Some quantum algorithms, however, require careful preprocessing</a:t>
            </a:r>
            <a:r>
              <a:rPr lang="en-US" sz="2400" dirty="0">
                <a:solidFill>
                  <a:srgbClr val="000000"/>
                </a:solidFill>
                <a:effectLst/>
                <a:latin typeface="Times New Roman" panose="02020603050405020304" pitchFamily="18" charset="0"/>
                <a:cs typeface="Times New Roman" panose="02020603050405020304" pitchFamily="18" charset="0"/>
              </a:rPr>
              <a:t>.</a:t>
            </a:r>
          </a:p>
          <a:p>
            <a:pPr>
              <a:lnSpc>
                <a:spcPct val="100000"/>
              </a:lnSpc>
            </a:pPr>
            <a:r>
              <a:rPr lang="en-US" sz="2400" b="1" dirty="0">
                <a:solidFill>
                  <a:srgbClr val="000000"/>
                </a:solidFill>
                <a:latin typeface="Times New Roman" panose="02020603050405020304" pitchFamily="18" charset="0"/>
                <a:cs typeface="Times New Roman" panose="02020603050405020304" pitchFamily="18" charset="0"/>
              </a:rPr>
              <a:t>F</a:t>
            </a:r>
            <a:r>
              <a:rPr lang="en-US" sz="2400" b="1" dirty="0">
                <a:solidFill>
                  <a:srgbClr val="000000"/>
                </a:solidFill>
                <a:effectLst/>
                <a:latin typeface="Times New Roman" panose="02020603050405020304" pitchFamily="18" charset="0"/>
                <a:cs typeface="Times New Roman" panose="02020603050405020304" pitchFamily="18" charset="0"/>
              </a:rPr>
              <a:t>eature selection</a:t>
            </a:r>
            <a:r>
              <a:rPr lang="en-US" sz="2400" dirty="0">
                <a:solidFill>
                  <a:srgbClr val="000000"/>
                </a:solidFill>
                <a:latin typeface="Times New Roman" panose="020206030504050203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t</a:t>
            </a:r>
            <a:r>
              <a:rPr lang="en-US" sz="2400" dirty="0">
                <a:solidFill>
                  <a:srgbClr val="000000"/>
                </a:solidFill>
                <a:effectLst/>
                <a:latin typeface="Times New Roman" panose="02020603050405020304" pitchFamily="18" charset="0"/>
                <a:cs typeface="Times New Roman" panose="02020603050405020304" pitchFamily="18" charset="0"/>
              </a:rPr>
              <a:t>he choice of which features of an instance to consider. </a:t>
            </a:r>
          </a:p>
          <a:p>
            <a:pPr>
              <a:lnSpc>
                <a:spcPct val="100000"/>
              </a:lnSpc>
            </a:pPr>
            <a:r>
              <a:rPr lang="en-US" sz="2400" b="1" dirty="0">
                <a:solidFill>
                  <a:srgbClr val="000000"/>
                </a:solidFill>
                <a:effectLst/>
                <a:latin typeface="Times New Roman" panose="02020603050405020304" pitchFamily="18" charset="0"/>
                <a:cs typeface="Times New Roman" panose="02020603050405020304" pitchFamily="18" charset="0"/>
              </a:rPr>
              <a:t>Feature scaling: </a:t>
            </a:r>
            <a:r>
              <a:rPr lang="en-US" sz="2400" dirty="0">
                <a:solidFill>
                  <a:srgbClr val="000000"/>
                </a:solidFill>
                <a:effectLst/>
                <a:latin typeface="Times New Roman" panose="02020603050405020304" pitchFamily="18" charset="0"/>
                <a:cs typeface="Times New Roman" panose="02020603050405020304" pitchFamily="18" charset="0"/>
              </a:rPr>
              <a:t>changes some statistical properties of the data.</a:t>
            </a:r>
            <a:endParaRPr lang="en-US" sz="2400" b="1" dirty="0">
              <a:solidFill>
                <a:srgbClr val="000000"/>
              </a:solidFill>
              <a:effectLst/>
              <a:latin typeface="Times New Roman" panose="02020603050405020304" pitchFamily="18" charset="0"/>
              <a:cs typeface="Times New Roman" panose="02020603050405020304" pitchFamily="18" charset="0"/>
            </a:endParaRPr>
          </a:p>
          <a:p>
            <a:pPr>
              <a:lnSpc>
                <a:spcPct val="100000"/>
              </a:lnSpc>
            </a:pPr>
            <a:r>
              <a:rPr lang="en-US" sz="2400" b="1" dirty="0">
                <a:solidFill>
                  <a:srgbClr val="000000"/>
                </a:solidFill>
                <a:latin typeface="Times New Roman" panose="02020603050405020304" pitchFamily="18" charset="0"/>
                <a:cs typeface="Times New Roman" panose="02020603050405020304" pitchFamily="18" charset="0"/>
              </a:rPr>
              <a:t>F</a:t>
            </a:r>
            <a:r>
              <a:rPr lang="en-US" sz="2400" b="1" dirty="0">
                <a:solidFill>
                  <a:srgbClr val="000000"/>
                </a:solidFill>
                <a:effectLst/>
                <a:latin typeface="Times New Roman" panose="02020603050405020304" pitchFamily="18" charset="0"/>
                <a:cs typeface="Times New Roman" panose="02020603050405020304" pitchFamily="18" charset="0"/>
              </a:rPr>
              <a:t>eature engineering: </a:t>
            </a:r>
            <a:r>
              <a:rPr lang="en-US" sz="2400" dirty="0">
                <a:solidFill>
                  <a:srgbClr val="000000"/>
                </a:solidFill>
                <a:effectLst/>
                <a:latin typeface="Times New Roman" panose="02020603050405020304" pitchFamily="18" charset="0"/>
                <a:cs typeface="Times New Roman" panose="02020603050405020304" pitchFamily="18" charset="0"/>
              </a:rPr>
              <a:t>has the goal of hand-crafting powerful features, e.g. combining several features in the original dataset to a single one.</a:t>
            </a:r>
          </a:p>
        </p:txBody>
      </p:sp>
    </p:spTree>
    <p:extLst>
      <p:ext uri="{BB962C8B-B14F-4D97-AF65-F5344CB8AC3E}">
        <p14:creationId xmlns:p14="http://schemas.microsoft.com/office/powerpoint/2010/main" val="2144755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B358-1CF3-E7DF-CFD8-9C10E8C10FFD}"/>
              </a:ext>
            </a:extLst>
          </p:cNvPr>
          <p:cNvSpPr>
            <a:spLocks noGrp="1"/>
          </p:cNvSpPr>
          <p:nvPr>
            <p:ph type="title"/>
          </p:nvPr>
        </p:nvSpPr>
        <p:spPr>
          <a:xfrm>
            <a:off x="1548362" y="1282818"/>
            <a:ext cx="9603275" cy="1049235"/>
          </a:xfrm>
        </p:spPr>
        <p:txBody>
          <a:bodyPr/>
          <a:lstStyle/>
          <a:p>
            <a:r>
              <a:rPr lang="en-US" dirty="0">
                <a:solidFill>
                  <a:srgbClr val="000000"/>
                </a:solidFill>
                <a:effectLst/>
                <a:latin typeface="+mn-lt"/>
              </a:rPr>
              <a:t>Multi-class classification</a:t>
            </a:r>
            <a:endParaRPr lang="en-US"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EA19C9-6CF7-4DDD-5CFF-E3F25D3AF0F0}"/>
                  </a:ext>
                </a:extLst>
              </p:cNvPr>
              <p:cNvSpPr>
                <a:spLocks noGrp="1"/>
              </p:cNvSpPr>
              <p:nvPr>
                <p:ph idx="1"/>
              </p:nvPr>
            </p:nvSpPr>
            <p:spPr>
              <a:xfrm>
                <a:off x="838200" y="3429000"/>
                <a:ext cx="5511800" cy="2476499"/>
              </a:xfrm>
            </p:spPr>
            <p:txBody>
              <a:bodyPr/>
              <a:lstStyle/>
              <a:p>
                <a:pPr marL="514350" indent="-514350" algn="just">
                  <a:lnSpc>
                    <a:spcPct val="100000"/>
                  </a:lnSpc>
                  <a:buFont typeface="+mj-lt"/>
                  <a:buAutoNum type="arabicPeriod"/>
                </a:pPr>
                <a:r>
                  <a:rPr lang="en-US" sz="2400" b="1" dirty="0">
                    <a:solidFill>
                      <a:srgbClr val="000000"/>
                    </a:solidFill>
                    <a:effectLst/>
                    <a:latin typeface="Times New Roman" panose="02020603050405020304" pitchFamily="18" charset="0"/>
                    <a:cs typeface="Times New Roman" panose="02020603050405020304" pitchFamily="18" charset="0"/>
                  </a:rPr>
                  <a:t>one-versus-all</a:t>
                </a:r>
                <a:r>
                  <a:rPr lang="en-US" sz="2400" dirty="0">
                    <a:solidFill>
                      <a:srgbClr val="000000"/>
                    </a:solidFill>
                    <a:effectLst/>
                    <a:latin typeface="Times New Roman" panose="02020603050405020304" pitchFamily="18" charset="0"/>
                    <a:cs typeface="Times New Roman" panose="02020603050405020304" pitchFamily="18" charset="0"/>
                  </a:rPr>
                  <a:t>, asking whether the input is in class </a:t>
                </a:r>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panose="02040503050406030204" pitchFamily="18" charset="0"/>
                          </a:rPr>
                          <m:t>𝑙</m:t>
                        </m:r>
                      </m:e>
                      <m:sub>
                        <m:r>
                          <a:rPr lang="en-US" sz="2400" b="0" i="1" smtClean="0">
                            <a:solidFill>
                              <a:srgbClr val="000000"/>
                            </a:solidFill>
                            <a:effectLst/>
                            <a:latin typeface="Cambria Math" panose="02040503050406030204" pitchFamily="18" charset="0"/>
                          </a:rPr>
                          <m:t>𝑑</m:t>
                        </m:r>
                      </m:sub>
                    </m:sSub>
                  </m:oMath>
                </a14:m>
                <a:r>
                  <a:rPr lang="en-US" sz="2400" dirty="0">
                    <a:solidFill>
                      <a:srgbClr val="000000"/>
                    </a:solidFill>
                    <a:effectLst/>
                    <a:latin typeface="Times New Roman" panose="02020603050405020304" pitchFamily="18" charset="0"/>
                    <a:cs typeface="Times New Roman" panose="02020603050405020304" pitchFamily="18" charset="0"/>
                  </a:rPr>
                  <a:t>,d=1,…, D−1 or not</a:t>
                </a:r>
              </a:p>
              <a:p>
                <a:pPr marL="514350" indent="-514350" algn="just">
                  <a:lnSpc>
                    <a:spcPct val="100000"/>
                  </a:lnSpc>
                  <a:buFont typeface="+mj-lt"/>
                  <a:buAutoNum type="arabicPeriod"/>
                </a:pPr>
                <a:endParaRPr lang="en-US" sz="2400" b="1" dirty="0">
                  <a:solidFill>
                    <a:srgbClr val="000000"/>
                  </a:solidFill>
                  <a:latin typeface="Times New Roman" panose="02020603050405020304" pitchFamily="18" charset="0"/>
                  <a:cs typeface="Times New Roman" panose="02020603050405020304" pitchFamily="18" charset="0"/>
                </a:endParaRPr>
              </a:p>
              <a:p>
                <a:pPr marL="514350" indent="-514350" algn="just">
                  <a:lnSpc>
                    <a:spcPct val="100000"/>
                  </a:lnSpc>
                  <a:buFont typeface="+mj-lt"/>
                  <a:buAutoNum type="arabicPeriod"/>
                </a:pPr>
                <a:r>
                  <a:rPr lang="en-US" sz="2400" b="1" dirty="0">
                    <a:solidFill>
                      <a:srgbClr val="000000"/>
                    </a:solidFill>
                    <a:effectLst/>
                    <a:latin typeface="Times New Roman" panose="02020603050405020304" pitchFamily="18" charset="0"/>
                    <a:cs typeface="Times New Roman" panose="02020603050405020304" pitchFamily="18" charset="0"/>
                  </a:rPr>
                  <a:t>one-versus-one, </a:t>
                </a:r>
                <a:r>
                  <a:rPr lang="en-US" sz="2400" dirty="0">
                    <a:solidFill>
                      <a:srgbClr val="000000"/>
                    </a:solidFill>
                    <a:effectLst/>
                    <a:latin typeface="Times New Roman" panose="02020603050405020304" pitchFamily="18" charset="0"/>
                    <a:cs typeface="Times New Roman" panose="02020603050405020304" pitchFamily="18" charset="0"/>
                  </a:rPr>
                  <a:t>construct binary classifiers for pairs of labels</a:t>
                </a:r>
              </a:p>
              <a:p>
                <a:pPr marL="0" indent="0" algn="just">
                  <a:lnSpc>
                    <a:spcPct val="100000"/>
                  </a:lnSpc>
                  <a:buNone/>
                </a:pPr>
                <a:endParaRPr lang="en-US"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60EA19C9-6CF7-4DDD-5CFF-E3F25D3AF0F0}"/>
                  </a:ext>
                </a:extLst>
              </p:cNvPr>
              <p:cNvSpPr>
                <a:spLocks noGrp="1" noRot="1" noChangeAspect="1" noMove="1" noResize="1" noEditPoints="1" noAdjustHandles="1" noChangeArrowheads="1" noChangeShapeType="1" noTextEdit="1"/>
              </p:cNvSpPr>
              <p:nvPr>
                <p:ph idx="1"/>
              </p:nvPr>
            </p:nvSpPr>
            <p:spPr>
              <a:xfrm>
                <a:off x="838200" y="3429000"/>
                <a:ext cx="5511800" cy="2476499"/>
              </a:xfrm>
              <a:blipFill>
                <a:blip r:embed="rId2"/>
                <a:stretch>
                  <a:fillRect l="-1549" t="-1970" r="-16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B89CCC-F8F9-E119-E2DD-7CC38F406242}"/>
              </a:ext>
            </a:extLst>
          </p:cNvPr>
          <p:cNvPicPr>
            <a:picLocks noChangeAspect="1"/>
          </p:cNvPicPr>
          <p:nvPr/>
        </p:nvPicPr>
        <p:blipFill>
          <a:blip r:embed="rId3"/>
          <a:stretch>
            <a:fillRect/>
          </a:stretch>
        </p:blipFill>
        <p:spPr>
          <a:xfrm>
            <a:off x="6616700" y="2639330"/>
            <a:ext cx="5140549" cy="3506034"/>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599CD43C-62DC-DB64-FC59-F1EA5B8BA0A2}"/>
                  </a:ext>
                </a:extLst>
              </p:cNvPr>
              <p:cNvSpPr txBox="1">
                <a:spLocks/>
              </p:cNvSpPr>
              <p:nvPr/>
            </p:nvSpPr>
            <p:spPr>
              <a:xfrm>
                <a:off x="622300" y="2024776"/>
                <a:ext cx="11134949" cy="1192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400" dirty="0">
                    <a:solidFill>
                      <a:srgbClr val="000000"/>
                    </a:solidFill>
                    <a:latin typeface="Times New Roman" panose="02020603050405020304" pitchFamily="18" charset="0"/>
                    <a:cs typeface="Times New Roman" panose="02020603050405020304" pitchFamily="18" charset="0"/>
                  </a:rPr>
                  <a:t>If </a:t>
                </a:r>
                <a14:m>
                  <m:oMath xmlns:m="http://schemas.openxmlformats.org/officeDocument/2006/math">
                    <m:r>
                      <a:rPr lang="en-US" sz="2400" i="1" smtClean="0">
                        <a:solidFill>
                          <a:srgbClr val="000000"/>
                        </a:solidFill>
                        <a:latin typeface="Cambria Math" panose="02040503050406030204" pitchFamily="18" charset="0"/>
                      </a:rPr>
                      <m:t>𝑌</m:t>
                    </m:r>
                    <m:r>
                      <a:rPr lang="en-US" sz="2400" i="1" smtClean="0">
                        <a:solidFill>
                          <a:srgbClr val="000000"/>
                        </a:solidFill>
                        <a:latin typeface="Cambria Math" panose="02040503050406030204" pitchFamily="18" charset="0"/>
                      </a:rPr>
                      <m:t> </m:t>
                    </m:r>
                  </m:oMath>
                </a14:m>
                <a:r>
                  <a:rPr lang="en-US" sz="2400" dirty="0">
                    <a:solidFill>
                      <a:srgbClr val="000000"/>
                    </a:solidFill>
                    <a:latin typeface="Times New Roman" panose="02020603050405020304" pitchFamily="18" charset="0"/>
                    <a:cs typeface="Times New Roman" panose="02020603050405020304" pitchFamily="18" charset="0"/>
                  </a:rPr>
                  <a:t>is a set of D discrete class labels {</a:t>
                </a:r>
                <a14:m>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i="1" smtClean="0">
                            <a:solidFill>
                              <a:srgbClr val="000000"/>
                            </a:solidFill>
                            <a:latin typeface="Cambria Math" panose="02040503050406030204" pitchFamily="18" charset="0"/>
                          </a:rPr>
                          <m:t>𝑙</m:t>
                        </m:r>
                      </m:e>
                      <m:sub>
                        <m:r>
                          <a:rPr lang="en-US" sz="2400" i="1" smtClean="0">
                            <a:solidFill>
                              <a:srgbClr val="000000"/>
                            </a:solidFill>
                            <a:latin typeface="Cambria Math" panose="02040503050406030204" pitchFamily="18" charset="0"/>
                          </a:rPr>
                          <m:t>1</m:t>
                        </m:r>
                      </m:sub>
                    </m:sSub>
                  </m:oMath>
                </a14:m>
                <a:r>
                  <a:rPr lang="en-US" sz="2400" dirty="0">
                    <a:solidFill>
                      <a:srgbClr val="000000"/>
                    </a:solidFill>
                    <a:latin typeface="Times New Roman" panose="02020603050405020304" pitchFamily="18" charset="0"/>
                    <a:cs typeface="Times New Roman" panose="02020603050405020304" pitchFamily="18" charset="0"/>
                  </a:rPr>
                  <a:t>, . . . ,</a:t>
                </a:r>
                <a14:m>
                  <m:oMath xmlns:m="http://schemas.openxmlformats.org/officeDocument/2006/math">
                    <m:sSub>
                      <m:sSubPr>
                        <m:ctrlPr>
                          <a:rPr lang="en-US" sz="2400" i="1" dirty="0" smtClean="0">
                            <a:solidFill>
                              <a:srgbClr val="000000"/>
                            </a:solidFill>
                            <a:latin typeface="Cambria Math" panose="02040503050406030204" pitchFamily="18" charset="0"/>
                          </a:rPr>
                        </m:ctrlPr>
                      </m:sSubPr>
                      <m:e>
                        <m:r>
                          <a:rPr lang="en-US" sz="2400" i="1" dirty="0" smtClean="0">
                            <a:solidFill>
                              <a:srgbClr val="000000"/>
                            </a:solidFill>
                            <a:latin typeface="Cambria Math" panose="02040503050406030204" pitchFamily="18" charset="0"/>
                          </a:rPr>
                          <m:t>𝑙</m:t>
                        </m:r>
                      </m:e>
                      <m:sub>
                        <m:r>
                          <a:rPr lang="en-US" sz="2400" i="1" dirty="0" smtClean="0">
                            <a:solidFill>
                              <a:srgbClr val="000000"/>
                            </a:solidFill>
                            <a:latin typeface="Cambria Math" panose="02040503050406030204" pitchFamily="18" charset="0"/>
                          </a:rPr>
                          <m:t>𝐷</m:t>
                        </m:r>
                      </m:sub>
                    </m:sSub>
                  </m:oMath>
                </a14:m>
                <a:r>
                  <a:rPr lang="en-US" sz="2400" dirty="0">
                    <a:solidFill>
                      <a:srgbClr val="000000"/>
                    </a:solidFill>
                    <a:latin typeface="Times New Roman" panose="02020603050405020304" pitchFamily="18" charset="0"/>
                    <a:cs typeface="Times New Roman" panose="02020603050405020304" pitchFamily="18" charset="0"/>
                  </a:rPr>
                  <a:t>} which </a:t>
                </a:r>
                <a:r>
                  <a:rPr lang="en-US" sz="2400" dirty="0">
                    <a:latin typeface="Times New Roman" panose="02020603050405020304" pitchFamily="18" charset="0"/>
                    <a:cs typeface="Times New Roman" panose="02020603050405020304" pitchFamily="18" charset="0"/>
                  </a:rPr>
                  <a:t>can always be reduced to binary classification. How?</a:t>
                </a:r>
              </a:p>
              <a:p>
                <a:pPr marL="0" indent="0" algn="just">
                  <a:lnSpc>
                    <a:spcPct val="100000"/>
                  </a:lnSpc>
                  <a:buFont typeface="Arial" panose="020B0604020202020204" pitchFamily="34" charset="0"/>
                  <a:buNone/>
                </a:pPr>
                <a:endParaRPr lang="en-US" sz="24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 name="Content Placeholder 2">
                <a:extLst>
                  <a:ext uri="{FF2B5EF4-FFF2-40B4-BE49-F238E27FC236}">
                    <a16:creationId xmlns:a16="http://schemas.microsoft.com/office/drawing/2014/main" id="{599CD43C-62DC-DB64-FC59-F1EA5B8BA0A2}"/>
                  </a:ext>
                </a:extLst>
              </p:cNvPr>
              <p:cNvSpPr txBox="1">
                <a:spLocks noRot="1" noChangeAspect="1" noMove="1" noResize="1" noEditPoints="1" noAdjustHandles="1" noChangeArrowheads="1" noChangeShapeType="1" noTextEdit="1"/>
              </p:cNvSpPr>
              <p:nvPr/>
            </p:nvSpPr>
            <p:spPr>
              <a:xfrm>
                <a:off x="622300" y="2024776"/>
                <a:ext cx="11134949" cy="1192212"/>
              </a:xfrm>
              <a:prstGeom prst="rect">
                <a:avLst/>
              </a:prstGeom>
              <a:blipFill>
                <a:blip r:embed="rId4"/>
                <a:stretch>
                  <a:fillRect l="-712" t="-4082" r="-821"/>
                </a:stretch>
              </a:blipFill>
            </p:spPr>
            <p:txBody>
              <a:bodyPr/>
              <a:lstStyle/>
              <a:p>
                <a:r>
                  <a:rPr lang="en-US">
                    <a:noFill/>
                  </a:rPr>
                  <a:t> </a:t>
                </a:r>
              </a:p>
            </p:txBody>
          </p:sp>
        </mc:Fallback>
      </mc:AlternateContent>
    </p:spTree>
    <p:extLst>
      <p:ext uri="{BB962C8B-B14F-4D97-AF65-F5344CB8AC3E}">
        <p14:creationId xmlns:p14="http://schemas.microsoft.com/office/powerpoint/2010/main" val="1867207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7E60-3F69-E957-1224-0AF68F830037}"/>
              </a:ext>
            </a:extLst>
          </p:cNvPr>
          <p:cNvSpPr>
            <a:spLocks noGrp="1"/>
          </p:cNvSpPr>
          <p:nvPr>
            <p:ph type="title"/>
          </p:nvPr>
        </p:nvSpPr>
        <p:spPr/>
        <p:txBody>
          <a:bodyPr/>
          <a:lstStyle/>
          <a:p>
            <a:r>
              <a:rPr lang="en-US" dirty="0">
                <a:solidFill>
                  <a:srgbClr val="000000"/>
                </a:solidFill>
                <a:latin typeface="+mn-lt"/>
              </a:rPr>
              <a:t>O</a:t>
            </a:r>
            <a:r>
              <a:rPr lang="en-US" dirty="0">
                <a:solidFill>
                  <a:srgbClr val="000000"/>
                </a:solidFill>
                <a:effectLst/>
                <a:latin typeface="+mn-lt"/>
              </a:rPr>
              <a:t>utput domain</a:t>
            </a:r>
            <a:endParaRPr lang="en-US"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23717-207C-FD02-31AE-9E4A91F323C7}"/>
                  </a:ext>
                </a:extLst>
              </p:cNvPr>
              <p:cNvSpPr>
                <a:spLocks noGrp="1"/>
              </p:cNvSpPr>
              <p:nvPr>
                <p:ph idx="1"/>
              </p:nvPr>
            </p:nvSpPr>
            <p:spPr>
              <a:xfrm>
                <a:off x="838200" y="1574800"/>
                <a:ext cx="10515600" cy="4602163"/>
              </a:xfrm>
            </p:spPr>
            <p:txBody>
              <a:bodyPr>
                <a:normAutofit fontScale="70000" lnSpcReduction="20000"/>
              </a:bodyPr>
              <a:lstStyle/>
              <a:p>
                <a:pPr algn="just">
                  <a:lnSpc>
                    <a:spcPct val="120000"/>
                  </a:lnSpc>
                </a:pPr>
                <a:r>
                  <a:rPr lang="en-US" sz="3400" dirty="0">
                    <a:solidFill>
                      <a:srgbClr val="000000"/>
                    </a:solidFill>
                    <a:effectLst/>
                  </a:rPr>
                  <a:t>A useful trick to define an output domain is </a:t>
                </a:r>
                <a:r>
                  <a:rPr lang="en-US" sz="3400" b="1" dirty="0">
                    <a:solidFill>
                      <a:srgbClr val="000000"/>
                    </a:solidFill>
                    <a:effectLst/>
                  </a:rPr>
                  <a:t>one-hot encoding</a:t>
                </a:r>
                <a:r>
                  <a:rPr lang="en-US" sz="3400" dirty="0">
                    <a:solidFill>
                      <a:srgbClr val="000000"/>
                    </a:solidFill>
                    <a:effectLst/>
                  </a:rPr>
                  <a:t>, which interprets the output of a model as a vector in which each dimension corresponds to one of the D possible classes. </a:t>
                </a:r>
                <a:r>
                  <a:rPr lang="en-US" sz="3400" dirty="0"/>
                  <a:t>a label for the second class is</a:t>
                </a:r>
                <a:r>
                  <a:rPr lang="en-US" sz="3400" dirty="0">
                    <a:solidFill>
                      <a:srgbClr val="000000"/>
                    </a:solidFill>
                    <a:effectLst/>
                  </a:rPr>
                  <a:t> </a:t>
                </a:r>
                <a14:m>
                  <m:oMath xmlns:m="http://schemas.openxmlformats.org/officeDocument/2006/math">
                    <m:r>
                      <a:rPr lang="en-US" sz="3400" b="0" i="1" smtClean="0">
                        <a:solidFill>
                          <a:srgbClr val="000000"/>
                        </a:solidFill>
                        <a:effectLst/>
                        <a:latin typeface="Cambria Math" panose="02040503050406030204" pitchFamily="18" charset="0"/>
                      </a:rPr>
                      <m:t>𝑦</m:t>
                    </m:r>
                    <m:r>
                      <a:rPr lang="en-US" sz="3400" b="0" i="1" smtClean="0">
                        <a:solidFill>
                          <a:srgbClr val="000000"/>
                        </a:solidFill>
                        <a:effectLst/>
                        <a:latin typeface="Cambria Math" panose="02040503050406030204" pitchFamily="18" charset="0"/>
                      </a:rPr>
                      <m:t>=</m:t>
                    </m:r>
                    <m:d>
                      <m:dPr>
                        <m:ctrlPr>
                          <a:rPr lang="en-US" sz="3400" i="1" smtClean="0">
                            <a:solidFill>
                              <a:srgbClr val="000000"/>
                            </a:solidFill>
                            <a:effectLst/>
                            <a:latin typeface="Cambria Math" panose="02040503050406030204" pitchFamily="18" charset="0"/>
                          </a:rPr>
                        </m:ctrlPr>
                      </m:dPr>
                      <m:e>
                        <m:f>
                          <m:fPr>
                            <m:type m:val="noBar"/>
                            <m:ctrlPr>
                              <a:rPr lang="en-US" sz="3400" i="1" smtClean="0">
                                <a:solidFill>
                                  <a:srgbClr val="000000"/>
                                </a:solidFill>
                                <a:effectLst/>
                                <a:latin typeface="Cambria Math" panose="02040503050406030204" pitchFamily="18" charset="0"/>
                              </a:rPr>
                            </m:ctrlPr>
                          </m:fPr>
                          <m:num>
                            <m:r>
                              <a:rPr lang="en-US" sz="3400" b="0" i="1" smtClean="0">
                                <a:solidFill>
                                  <a:srgbClr val="000000"/>
                                </a:solidFill>
                                <a:effectLst/>
                                <a:latin typeface="Cambria Math" panose="02040503050406030204" pitchFamily="18" charset="0"/>
                              </a:rPr>
                              <m:t>0</m:t>
                            </m:r>
                          </m:num>
                          <m:den>
                            <m:eqArr>
                              <m:eqArrPr>
                                <m:ctrlPr>
                                  <a:rPr lang="en-US" sz="3400" b="0" i="1" smtClean="0">
                                    <a:solidFill>
                                      <a:srgbClr val="000000"/>
                                    </a:solidFill>
                                    <a:effectLst/>
                                    <a:latin typeface="Cambria Math" panose="02040503050406030204" pitchFamily="18" charset="0"/>
                                  </a:rPr>
                                </m:ctrlPr>
                              </m:eqArrPr>
                              <m:e>
                                <m:r>
                                  <a:rPr lang="en-US" sz="3400" b="0" i="1" smtClean="0">
                                    <a:solidFill>
                                      <a:srgbClr val="000000"/>
                                    </a:solidFill>
                                    <a:effectLst/>
                                    <a:latin typeface="Cambria Math" panose="02040503050406030204" pitchFamily="18" charset="0"/>
                                  </a:rPr>
                                  <m:t>1</m:t>
                                </m:r>
                              </m:e>
                              <m:e>
                                <m:r>
                                  <a:rPr lang="en-US" sz="3400" b="0" i="1" smtClean="0">
                                    <a:solidFill>
                                      <a:srgbClr val="000000"/>
                                    </a:solidFill>
                                    <a:effectLst/>
                                    <a:latin typeface="Cambria Math" panose="02040503050406030204" pitchFamily="18" charset="0"/>
                                  </a:rPr>
                                  <m:t>0</m:t>
                                </m:r>
                              </m:e>
                              <m:e>
                                <m:r>
                                  <a:rPr lang="en-US" sz="3400" b="0" i="1" smtClean="0">
                                    <a:solidFill>
                                      <a:srgbClr val="000000"/>
                                    </a:solidFill>
                                    <a:effectLst/>
                                    <a:latin typeface="Cambria Math" panose="02040503050406030204" pitchFamily="18" charset="0"/>
                                  </a:rPr>
                                  <m:t>.</m:t>
                                </m:r>
                              </m:e>
                              <m:e>
                                <m:r>
                                  <a:rPr lang="en-US" sz="3400" b="0" i="1" smtClean="0">
                                    <a:solidFill>
                                      <a:srgbClr val="000000"/>
                                    </a:solidFill>
                                    <a:effectLst/>
                                    <a:latin typeface="Cambria Math" panose="02040503050406030204" pitchFamily="18" charset="0"/>
                                  </a:rPr>
                                  <m:t>.</m:t>
                                </m:r>
                              </m:e>
                              <m:e>
                                <m:r>
                                  <a:rPr lang="en-US" sz="3400" b="0" i="1" smtClean="0">
                                    <a:solidFill>
                                      <a:srgbClr val="000000"/>
                                    </a:solidFill>
                                    <a:effectLst/>
                                    <a:latin typeface="Cambria Math" panose="02040503050406030204" pitchFamily="18" charset="0"/>
                                  </a:rPr>
                                  <m:t>.</m:t>
                                </m:r>
                              </m:e>
                            </m:eqArr>
                          </m:den>
                        </m:f>
                      </m:e>
                    </m:d>
                  </m:oMath>
                </a14:m>
                <a:r>
                  <a:rPr lang="en-US" sz="3400" dirty="0">
                    <a:solidFill>
                      <a:srgbClr val="000000"/>
                    </a:solidFill>
                    <a:effectLst/>
                  </a:rPr>
                  <a:t>. </a:t>
                </a:r>
              </a:p>
              <a:p>
                <a:pPr algn="just">
                  <a:lnSpc>
                    <a:spcPct val="170000"/>
                  </a:lnSpc>
                </a:pPr>
                <a:r>
                  <a:rPr lang="en-US" sz="3400" dirty="0">
                    <a:solidFill>
                      <a:srgbClr val="000000"/>
                    </a:solidFill>
                    <a:effectLst/>
                  </a:rPr>
                  <a:t>a popular </a:t>
                </a:r>
                <a:r>
                  <a:rPr lang="en-US" sz="3400" dirty="0" err="1">
                    <a:solidFill>
                      <a:srgbClr val="000000"/>
                    </a:solidFill>
                    <a:effectLst/>
                  </a:rPr>
                  <a:t>normalisation</a:t>
                </a:r>
                <a:r>
                  <a:rPr lang="en-US" sz="3400" dirty="0">
                    <a:solidFill>
                      <a:srgbClr val="000000"/>
                    </a:solidFill>
                  </a:rPr>
                  <a:t> </a:t>
                </a:r>
                <a:r>
                  <a:rPr lang="en-US" sz="3400" dirty="0">
                    <a:solidFill>
                      <a:srgbClr val="000000"/>
                    </a:solidFill>
                    <a:effectLst/>
                  </a:rPr>
                  <a:t>strategy for neural networks is to add a so-called </a:t>
                </a:r>
                <a:r>
                  <a:rPr lang="en-US" sz="3400" b="1" dirty="0" err="1">
                    <a:solidFill>
                      <a:srgbClr val="000000"/>
                    </a:solidFill>
                    <a:effectLst/>
                  </a:rPr>
                  <a:t>softmax</a:t>
                </a:r>
                <a:r>
                  <a:rPr lang="en-US" sz="3400" b="1" dirty="0">
                    <a:solidFill>
                      <a:srgbClr val="000000"/>
                    </a:solidFill>
                    <a:effectLst/>
                  </a:rPr>
                  <a:t> layer</a:t>
                </a:r>
                <a:r>
                  <a:rPr lang="en-US" sz="3400" dirty="0">
                    <a:solidFill>
                      <a:srgbClr val="000000"/>
                    </a:solidFill>
                    <a:effectLst/>
                  </a:rPr>
                  <a:t> the prediction can be defined by picking the label with the highest probability</a:t>
                </a:r>
              </a:p>
              <a:p>
                <a:pPr marL="0" indent="0" algn="just">
                  <a:buNone/>
                </a:pPr>
                <a:endParaRPr lang="en-US" dirty="0">
                  <a:solidFill>
                    <a:srgbClr val="000000"/>
                  </a:solidFill>
                  <a:effectLst/>
                </a:endParaRPr>
              </a:p>
              <a:p>
                <a:pPr marL="0" indent="0" algn="ctr">
                  <a:buNone/>
                </a:pPr>
                <a14:m>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𝑓</m:t>
                        </m:r>
                      </m:e>
                      <m:sub>
                        <m:r>
                          <a:rPr lang="en-US" b="0" i="1" smtClean="0">
                            <a:solidFill>
                              <a:srgbClr val="000000"/>
                            </a:solidFill>
                            <a:effectLst/>
                            <a:latin typeface="Cambria Math" panose="02040503050406030204" pitchFamily="18" charset="0"/>
                            <a:ea typeface="Cambria Math" panose="02040503050406030204" pitchFamily="18" charset="0"/>
                          </a:rPr>
                          <m:t>𝜃</m:t>
                        </m:r>
                      </m:sub>
                    </m:sSub>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𝑥</m:t>
                        </m:r>
                      </m:e>
                    </m:d>
                    <m:r>
                      <a:rPr lang="en-US" b="0" i="1" smtClean="0">
                        <a:solidFill>
                          <a:srgbClr val="000000"/>
                        </a:solidFill>
                        <a:effectLst/>
                        <a:latin typeface="Cambria Math" panose="02040503050406030204" pitchFamily="18" charset="0"/>
                      </a:rPr>
                      <m:t>=</m:t>
                    </m:r>
                    <m:d>
                      <m:dPr>
                        <m:ctrlPr>
                          <a:rPr lang="en-US" i="1" smtClean="0">
                            <a:solidFill>
                              <a:srgbClr val="000000"/>
                            </a:solidFill>
                            <a:effectLst/>
                            <a:latin typeface="Cambria Math" panose="02040503050406030204" pitchFamily="18" charset="0"/>
                          </a:rPr>
                        </m:ctrlPr>
                      </m:dPr>
                      <m:e>
                        <m:f>
                          <m:fPr>
                            <m:type m:val="noBar"/>
                            <m:ctrlPr>
                              <a:rPr lang="en-US" i="1" smtClean="0">
                                <a:solidFill>
                                  <a:srgbClr val="000000"/>
                                </a:solidFill>
                                <a:effectLst/>
                                <a:latin typeface="Cambria Math" panose="02040503050406030204" pitchFamily="18" charset="0"/>
                              </a:rPr>
                            </m:ctrlPr>
                          </m:fPr>
                          <m:num>
                            <m:eqArr>
                              <m:eqArrPr>
                                <m:ctrlPr>
                                  <a:rPr lang="en-US" i="1" smtClean="0">
                                    <a:solidFill>
                                      <a:srgbClr val="000000"/>
                                    </a:solidFill>
                                    <a:effectLst/>
                                    <a:latin typeface="Cambria Math" panose="02040503050406030204" pitchFamily="18" charset="0"/>
                                  </a:rPr>
                                </m:ctrlPr>
                              </m:eqArrPr>
                              <m:e>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𝑓</m:t>
                                    </m:r>
                                  </m:e>
                                  <m:sub>
                                    <m:r>
                                      <a:rPr lang="en-US" b="0" i="1" smtClean="0">
                                        <a:solidFill>
                                          <a:srgbClr val="000000"/>
                                        </a:solidFill>
                                        <a:effectLst/>
                                        <a:latin typeface="Cambria Math" panose="02040503050406030204" pitchFamily="18" charset="0"/>
                                      </a:rPr>
                                      <m:t>1</m:t>
                                    </m:r>
                                  </m:sub>
                                </m:sSub>
                              </m:e>
                              <m:e>
                                <m:r>
                                  <a:rPr lang="en-US" b="0" i="1" smtClean="0">
                                    <a:solidFill>
                                      <a:srgbClr val="000000"/>
                                    </a:solidFill>
                                    <a:effectLst/>
                                    <a:latin typeface="Cambria Math" panose="02040503050406030204" pitchFamily="18" charset="0"/>
                                  </a:rPr>
                                  <m:t>.</m:t>
                                </m:r>
                              </m:e>
                              <m:e>
                                <m:r>
                                  <a:rPr lang="en-US" b="0" i="1" smtClean="0">
                                    <a:solidFill>
                                      <a:srgbClr val="000000"/>
                                    </a:solidFill>
                                    <a:effectLst/>
                                    <a:latin typeface="Cambria Math" panose="02040503050406030204" pitchFamily="18" charset="0"/>
                                  </a:rPr>
                                  <m:t>.</m:t>
                                </m:r>
                              </m:e>
                              <m:e>
                                <m:r>
                                  <a:rPr lang="en-US" b="0" i="1" smtClean="0">
                                    <a:solidFill>
                                      <a:srgbClr val="000000"/>
                                    </a:solidFill>
                                    <a:effectLst/>
                                    <a:latin typeface="Cambria Math" panose="02040503050406030204" pitchFamily="18" charset="0"/>
                                  </a:rPr>
                                  <m:t>.</m:t>
                                </m:r>
                              </m:e>
                            </m:eqArr>
                          </m:num>
                          <m:den>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𝑓</m:t>
                                </m:r>
                              </m:e>
                              <m:sub>
                                <m:r>
                                  <a:rPr lang="en-US" b="0" i="1" smtClean="0">
                                    <a:solidFill>
                                      <a:srgbClr val="000000"/>
                                    </a:solidFill>
                                    <a:effectLst/>
                                    <a:latin typeface="Cambria Math" panose="02040503050406030204" pitchFamily="18" charset="0"/>
                                  </a:rPr>
                                  <m:t>𝑑</m:t>
                                </m:r>
                              </m:sub>
                            </m:sSub>
                          </m:den>
                        </m:f>
                      </m:e>
                    </m:d>
                    <m:r>
                      <a:rPr lang="en-US" b="0" i="1" smtClean="0">
                        <a:solidFill>
                          <a:srgbClr val="000000"/>
                        </a:solidFill>
                        <a:effectLst/>
                        <a:latin typeface="Cambria Math" panose="02040503050406030204" pitchFamily="18" charset="0"/>
                      </a:rPr>
                      <m:t>⇒</m:t>
                    </m:r>
                    <m:d>
                      <m:dPr>
                        <m:ctrlPr>
                          <a:rPr lang="en-US" b="0" i="1" smtClean="0">
                            <a:solidFill>
                              <a:srgbClr val="000000"/>
                            </a:solidFill>
                            <a:effectLst/>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𝑝</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𝑝</m:t>
                            </m:r>
                          </m:e>
                          <m:sub>
                            <m:r>
                              <a:rPr lang="en-US" b="0" i="1" smtClean="0">
                                <a:solidFill>
                                  <a:srgbClr val="000000"/>
                                </a:solidFill>
                                <a:latin typeface="Cambria Math" panose="02040503050406030204" pitchFamily="18" charset="0"/>
                              </a:rPr>
                              <m:t>𝐷</m:t>
                            </m:r>
                          </m:sub>
                        </m:sSub>
                      </m:e>
                    </m:d>
                    <m:r>
                      <a:rPr lang="en-US" b="0" i="1" smtClean="0">
                        <a:solidFill>
                          <a:srgbClr val="000000"/>
                        </a:solidFill>
                        <a:effectLst/>
                        <a:latin typeface="Cambria Math" panose="02040503050406030204" pitchFamily="18" charset="0"/>
                      </a:rPr>
                      <m:t> |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rPr>
                          <m:t>𝐷</m:t>
                        </m:r>
                      </m:sub>
                    </m:sSub>
                    <m:r>
                      <a:rPr lang="en-US" b="0" i="1" smtClean="0">
                        <a:solidFill>
                          <a:srgbClr val="000000"/>
                        </a:solidFill>
                        <a:latin typeface="Cambria Math" panose="02040503050406030204" pitchFamily="18" charset="0"/>
                      </a:rPr>
                      <m:t>=1 </m:t>
                    </m:r>
                    <m:r>
                      <a:rPr lang="en-US" b="0" i="1" smtClean="0">
                        <a:solidFill>
                          <a:srgbClr val="000000"/>
                        </a:solidFill>
                        <a:latin typeface="Cambria Math" panose="02040503050406030204" pitchFamily="18" charset="0"/>
                      </a:rPr>
                      <m:t>𝑎𝑛𝑑</m:t>
                    </m:r>
                    <m:r>
                      <a:rPr lang="en-US"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𝑝</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𝑒</m:t>
                            </m:r>
                          </m:e>
                          <m: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𝑓</m:t>
                                </m:r>
                              </m:e>
                              <m:sub>
                                <m:r>
                                  <a:rPr lang="en-US" b="0" i="1" smtClean="0">
                                    <a:solidFill>
                                      <a:srgbClr val="000000"/>
                                    </a:solidFill>
                                    <a:latin typeface="Cambria Math" panose="02040503050406030204" pitchFamily="18" charset="0"/>
                                  </a:rPr>
                                  <m:t>𝑖</m:t>
                                </m:r>
                              </m:sub>
                            </m:sSub>
                          </m:sup>
                        </m:sSup>
                      </m:num>
                      <m:den>
                        <m:nary>
                          <m:naryPr>
                            <m:chr m:val="∑"/>
                            <m:supHide m:val="on"/>
                            <m:ctrlPr>
                              <a:rPr lang="en-US" b="0" i="1" smtClean="0">
                                <a:solidFill>
                                  <a:srgbClr val="000000"/>
                                </a:solidFill>
                                <a:latin typeface="Cambria Math" panose="02040503050406030204" pitchFamily="18" charset="0"/>
                              </a:rPr>
                            </m:ctrlPr>
                          </m:naryPr>
                          <m:sub>
                            <m:r>
                              <m:rPr>
                                <m:brk m:alnAt="7"/>
                              </m:rPr>
                              <a:rPr lang="en-US" b="0" i="1" smtClean="0">
                                <a:solidFill>
                                  <a:srgbClr val="000000"/>
                                </a:solidFill>
                                <a:latin typeface="Cambria Math" panose="02040503050406030204" pitchFamily="18" charset="0"/>
                              </a:rPr>
                              <m:t>𝑗</m:t>
                            </m:r>
                          </m:sub>
                          <m:sup/>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𝑓</m:t>
                                    </m:r>
                                  </m:e>
                                  <m:sub>
                                    <m:r>
                                      <a:rPr lang="en-US" i="1">
                                        <a:solidFill>
                                          <a:srgbClr val="000000"/>
                                        </a:solidFill>
                                        <a:latin typeface="Cambria Math" panose="02040503050406030204" pitchFamily="18" charset="0"/>
                                      </a:rPr>
                                      <m:t>𝑖</m:t>
                                    </m:r>
                                  </m:sub>
                                </m:sSub>
                              </m:sup>
                            </m:sSup>
                          </m:e>
                        </m:nary>
                      </m:den>
                    </m:f>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 </m:t>
                    </m:r>
                    <m:r>
                      <a:rPr lang="en-US" b="0" i="1" smtClean="0">
                        <a:solidFill>
                          <a:srgbClr val="000000"/>
                        </a:solidFill>
                        <a:latin typeface="Cambria Math" panose="02040503050406030204" pitchFamily="18" charset="0"/>
                      </a:rPr>
                      <m:t>𝐷</m:t>
                    </m:r>
                  </m:oMath>
                </a14:m>
                <a:r>
                  <a:rPr lang="en-US" dirty="0">
                    <a:solidFill>
                      <a:srgbClr val="000000"/>
                    </a:solidFill>
                    <a:effectLst/>
                  </a:rPr>
                  <a:t>  </a:t>
                </a:r>
              </a:p>
            </p:txBody>
          </p:sp>
        </mc:Choice>
        <mc:Fallback xmlns="">
          <p:sp>
            <p:nvSpPr>
              <p:cNvPr id="3" name="Content Placeholder 2">
                <a:extLst>
                  <a:ext uri="{FF2B5EF4-FFF2-40B4-BE49-F238E27FC236}">
                    <a16:creationId xmlns:a16="http://schemas.microsoft.com/office/drawing/2014/main" id="{28823717-207C-FD02-31AE-9E4A91F323C7}"/>
                  </a:ext>
                </a:extLst>
              </p:cNvPr>
              <p:cNvSpPr>
                <a:spLocks noGrp="1" noRot="1" noChangeAspect="1" noMove="1" noResize="1" noEditPoints="1" noAdjustHandles="1" noChangeArrowheads="1" noChangeShapeType="1" noTextEdit="1"/>
              </p:cNvSpPr>
              <p:nvPr>
                <p:ph idx="1"/>
              </p:nvPr>
            </p:nvSpPr>
            <p:spPr>
              <a:xfrm>
                <a:off x="838200" y="1574800"/>
                <a:ext cx="10515600" cy="4602163"/>
              </a:xfrm>
              <a:blipFill>
                <a:blip r:embed="rId2"/>
                <a:stretch>
                  <a:fillRect l="-844" t="-824" r="-844" b="-9615"/>
                </a:stretch>
              </a:blipFill>
            </p:spPr>
            <p:txBody>
              <a:bodyPr/>
              <a:lstStyle/>
              <a:p>
                <a:r>
                  <a:rPr lang="en-US">
                    <a:noFill/>
                  </a:rPr>
                  <a:t> </a:t>
                </a:r>
              </a:p>
            </p:txBody>
          </p:sp>
        </mc:Fallback>
      </mc:AlternateContent>
    </p:spTree>
    <p:extLst>
      <p:ext uri="{BB962C8B-B14F-4D97-AF65-F5344CB8AC3E}">
        <p14:creationId xmlns:p14="http://schemas.microsoft.com/office/powerpoint/2010/main" val="634304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01D8-C950-6EB6-4C03-AF0EE2D5A6C8}"/>
              </a:ext>
            </a:extLst>
          </p:cNvPr>
          <p:cNvSpPr>
            <a:spLocks noGrp="1"/>
          </p:cNvSpPr>
          <p:nvPr>
            <p:ph type="title"/>
          </p:nvPr>
        </p:nvSpPr>
        <p:spPr>
          <a:xfrm>
            <a:off x="1515320" y="1216654"/>
            <a:ext cx="9603275" cy="1049235"/>
          </a:xfrm>
        </p:spPr>
        <p:txBody>
          <a:bodyPr/>
          <a:lstStyle/>
          <a:p>
            <a:r>
              <a:rPr lang="en-US" dirty="0">
                <a:latin typeface="+mn-lt"/>
              </a:rPr>
              <a:t>Machine Learning- AI  versus ML</a:t>
            </a:r>
          </a:p>
        </p:txBody>
      </p:sp>
      <p:sp>
        <p:nvSpPr>
          <p:cNvPr id="3" name="Content Placeholder 2">
            <a:extLst>
              <a:ext uri="{FF2B5EF4-FFF2-40B4-BE49-F238E27FC236}">
                <a16:creationId xmlns:a16="http://schemas.microsoft.com/office/drawing/2014/main" id="{273C16A8-B1EB-0A9D-6D6C-3CA597A4BAD3}"/>
              </a:ext>
            </a:extLst>
          </p:cNvPr>
          <p:cNvSpPr>
            <a:spLocks noGrp="1"/>
          </p:cNvSpPr>
          <p:nvPr>
            <p:ph idx="1"/>
          </p:nvPr>
        </p:nvSpPr>
        <p:spPr>
          <a:xfrm>
            <a:off x="1294362" y="1859892"/>
            <a:ext cx="9603275" cy="3744045"/>
          </a:xfrm>
        </p:spPr>
        <p:txBody>
          <a:bodyPr>
            <a:normAutofit/>
          </a:bodyPr>
          <a:lstStyle/>
          <a:p>
            <a:pPr>
              <a:lnSpc>
                <a:spcPct val="110000"/>
              </a:lnSpc>
            </a:pPr>
            <a:r>
              <a:rPr lang="en-US" sz="2400" dirty="0">
                <a:solidFill>
                  <a:srgbClr val="000000"/>
                </a:solidFill>
                <a:effectLst/>
                <a:latin typeface="Arial" panose="020B0604020202020204" pitchFamily="34" charset="0"/>
                <a:cs typeface="Arial" panose="020B0604020202020204" pitchFamily="34" charset="0"/>
              </a:rPr>
              <a:t>Machine learning is a discipline with strong ties to computer science and statistics, originally emerged as a sub-field of artificial intelligence research</a:t>
            </a:r>
            <a:endParaRPr lang="en-US" sz="2400" b="1" dirty="0">
              <a:solidFill>
                <a:srgbClr val="000000"/>
              </a:solidFill>
              <a:effectLst/>
              <a:latin typeface="Arial" panose="020B0604020202020204" pitchFamily="34" charset="0"/>
              <a:cs typeface="Arial" panose="020B0604020202020204" pitchFamily="34" charset="0"/>
            </a:endParaRPr>
          </a:p>
          <a:p>
            <a:pPr algn="just">
              <a:lnSpc>
                <a:spcPct val="110000"/>
              </a:lnSpc>
            </a:pPr>
            <a:r>
              <a:rPr lang="en-US" sz="2400" dirty="0">
                <a:solidFill>
                  <a:srgbClr val="000000"/>
                </a:solidFill>
                <a:effectLst/>
                <a:latin typeface="Arial" panose="020B0604020202020204" pitchFamily="34" charset="0"/>
                <a:cs typeface="Arial" panose="020B0604020202020204" pitchFamily="34" charset="0"/>
              </a:rPr>
              <a:t>Artificial intelligence (AI) is a machine that </a:t>
            </a:r>
            <a:r>
              <a:rPr lang="en-US" sz="2400" dirty="0">
                <a:solidFill>
                  <a:srgbClr val="000000"/>
                </a:solidFill>
                <a:latin typeface="Arial" panose="020B0604020202020204" pitchFamily="34" charset="0"/>
                <a:cs typeface="Arial" panose="020B0604020202020204" pitchFamily="34" charset="0"/>
              </a:rPr>
              <a:t>is </a:t>
            </a:r>
            <a:r>
              <a:rPr lang="en-US" sz="2400" dirty="0">
                <a:solidFill>
                  <a:srgbClr val="000000"/>
                </a:solidFill>
                <a:effectLst/>
                <a:latin typeface="Arial" panose="020B0604020202020204" pitchFamily="34" charset="0"/>
                <a:cs typeface="Arial" panose="020B0604020202020204" pitchFamily="34" charset="0"/>
              </a:rPr>
              <a:t>good at human-like tasks such as reasoning, navigating, and interacting. </a:t>
            </a:r>
          </a:p>
          <a:p>
            <a:pPr algn="just">
              <a:lnSpc>
                <a:spcPct val="110000"/>
              </a:lnSpc>
            </a:pPr>
            <a:r>
              <a:rPr lang="en-US" sz="2400" b="1" dirty="0">
                <a:solidFill>
                  <a:srgbClr val="000000"/>
                </a:solidFill>
                <a:effectLst/>
                <a:latin typeface="Arial" panose="020B0604020202020204" pitchFamily="34" charset="0"/>
                <a:cs typeface="Arial" panose="020B0604020202020204" pitchFamily="34" charset="0"/>
              </a:rPr>
              <a:t>Machine learning </a:t>
            </a:r>
            <a:r>
              <a:rPr lang="en-US" sz="2400" dirty="0">
                <a:solidFill>
                  <a:srgbClr val="000000"/>
                </a:solidFill>
                <a:effectLst/>
                <a:latin typeface="Arial" panose="020B0604020202020204" pitchFamily="34" charset="0"/>
                <a:cs typeface="Arial" panose="020B0604020202020204" pitchFamily="34" charset="0"/>
              </a:rPr>
              <a:t>can be seen as one particular </a:t>
            </a:r>
            <a:r>
              <a:rPr lang="en-US" sz="2400" dirty="0" err="1">
                <a:solidFill>
                  <a:srgbClr val="000000"/>
                </a:solidFill>
                <a:effectLst/>
                <a:latin typeface="Arial" panose="020B0604020202020204" pitchFamily="34" charset="0"/>
                <a:cs typeface="Arial" panose="020B0604020202020204" pitchFamily="34" charset="0"/>
              </a:rPr>
              <a:t>flavour</a:t>
            </a:r>
            <a:r>
              <a:rPr lang="en-US" sz="2400" dirty="0">
                <a:solidFill>
                  <a:srgbClr val="000000"/>
                </a:solidFill>
                <a:effectLst/>
                <a:latin typeface="Arial" panose="020B0604020202020204" pitchFamily="34" charset="0"/>
                <a:cs typeface="Arial" panose="020B0604020202020204" pitchFamily="34" charset="0"/>
              </a:rPr>
              <a:t> of AI, which </a:t>
            </a:r>
            <a:r>
              <a:rPr lang="en-US" sz="2400" u="sng" dirty="0">
                <a:solidFill>
                  <a:srgbClr val="000000"/>
                </a:solidFill>
                <a:effectLst/>
                <a:latin typeface="Arial" panose="020B0604020202020204" pitchFamily="34" charset="0"/>
                <a:cs typeface="Arial" panose="020B0604020202020204" pitchFamily="34" charset="0"/>
              </a:rPr>
              <a:t>finds patterns in data to make predictions</a:t>
            </a:r>
            <a:r>
              <a:rPr lang="en-US" sz="2400" dirty="0">
                <a:solidFill>
                  <a:srgbClr val="000000"/>
                </a:solidFill>
                <a:effectLst/>
                <a:latin typeface="Arial" panose="020B0604020202020204" pitchFamily="34" charset="0"/>
                <a:cs typeface="Arial" panose="020B0604020202020204" pitchFamily="34" charset="0"/>
              </a:rPr>
              <a:t> in unknown situations.</a:t>
            </a:r>
          </a:p>
          <a:p>
            <a:pPr marL="0" indent="0" algn="just">
              <a:lnSpc>
                <a:spcPct val="110000"/>
              </a:lnSpc>
              <a:buNone/>
            </a:pPr>
            <a:endParaRPr lang="en-US" dirty="0">
              <a:solidFill>
                <a:srgbClr val="000000"/>
              </a:solidFill>
              <a:effectLst/>
            </a:endParaRPr>
          </a:p>
        </p:txBody>
      </p:sp>
      <p:grpSp>
        <p:nvGrpSpPr>
          <p:cNvPr id="4" name="Group 3">
            <a:extLst>
              <a:ext uri="{FF2B5EF4-FFF2-40B4-BE49-F238E27FC236}">
                <a16:creationId xmlns:a16="http://schemas.microsoft.com/office/drawing/2014/main" id="{1B78A605-8A80-8ED9-82C3-88FCE3FFC226}"/>
              </a:ext>
            </a:extLst>
          </p:cNvPr>
          <p:cNvGrpSpPr/>
          <p:nvPr/>
        </p:nvGrpSpPr>
        <p:grpSpPr>
          <a:xfrm>
            <a:off x="10045191" y="4861321"/>
            <a:ext cx="2146809" cy="1996679"/>
            <a:chOff x="1035587" y="1960177"/>
            <a:chExt cx="3323762" cy="3502467"/>
          </a:xfrm>
        </p:grpSpPr>
        <p:sp>
          <p:nvSpPr>
            <p:cNvPr id="5" name="Oval 4">
              <a:extLst>
                <a:ext uri="{FF2B5EF4-FFF2-40B4-BE49-F238E27FC236}">
                  <a16:creationId xmlns:a16="http://schemas.microsoft.com/office/drawing/2014/main" id="{DF69C7F9-447A-224B-6776-C5FBCBA1EBAF}"/>
                </a:ext>
              </a:extLst>
            </p:cNvPr>
            <p:cNvSpPr/>
            <p:nvPr/>
          </p:nvSpPr>
          <p:spPr>
            <a:xfrm>
              <a:off x="1035587" y="1960177"/>
              <a:ext cx="3323762" cy="35024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66DEE39-D82D-4093-2DCA-02A50FC6DC03}"/>
                </a:ext>
              </a:extLst>
            </p:cNvPr>
            <p:cNvGrpSpPr/>
            <p:nvPr/>
          </p:nvGrpSpPr>
          <p:grpSpPr>
            <a:xfrm>
              <a:off x="1648041" y="3025346"/>
              <a:ext cx="2019889" cy="1701226"/>
              <a:chOff x="2236050" y="3046913"/>
              <a:chExt cx="1242223" cy="1197379"/>
            </a:xfrm>
          </p:grpSpPr>
          <p:sp>
            <p:nvSpPr>
              <p:cNvPr id="8" name="Oval 7">
                <a:extLst>
                  <a:ext uri="{FF2B5EF4-FFF2-40B4-BE49-F238E27FC236}">
                    <a16:creationId xmlns:a16="http://schemas.microsoft.com/office/drawing/2014/main" id="{5624427B-05D2-3B13-F469-26EB5C72821D}"/>
                  </a:ext>
                </a:extLst>
              </p:cNvPr>
              <p:cNvSpPr/>
              <p:nvPr/>
            </p:nvSpPr>
            <p:spPr>
              <a:xfrm>
                <a:off x="2314339" y="3046913"/>
                <a:ext cx="1163934" cy="11973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FACA0A5-677F-5B1B-FCFA-FC87279B701B}"/>
                  </a:ext>
                </a:extLst>
              </p:cNvPr>
              <p:cNvSpPr txBox="1"/>
              <p:nvPr/>
            </p:nvSpPr>
            <p:spPr>
              <a:xfrm>
                <a:off x="2236050" y="3301734"/>
                <a:ext cx="1163935" cy="324935"/>
              </a:xfrm>
              <a:prstGeom prst="rect">
                <a:avLst/>
              </a:prstGeom>
              <a:noFill/>
            </p:spPr>
            <p:txBody>
              <a:bodyPr wrap="square" rtlCol="0">
                <a:spAutoFit/>
              </a:bodyPr>
              <a:lstStyle/>
              <a:p>
                <a:pPr algn="ctr"/>
                <a:r>
                  <a:rPr lang="en-US" sz="2400" dirty="0">
                    <a:solidFill>
                      <a:srgbClr val="0070C0"/>
                    </a:solidFill>
                  </a:rPr>
                  <a:t>ML</a:t>
                </a:r>
                <a:endParaRPr lang="en-US" sz="1600" dirty="0">
                  <a:solidFill>
                    <a:srgbClr val="0070C0"/>
                  </a:solidFill>
                </a:endParaRPr>
              </a:p>
            </p:txBody>
          </p:sp>
        </p:grpSp>
        <p:sp>
          <p:nvSpPr>
            <p:cNvPr id="7" name="TextBox 6">
              <a:extLst>
                <a:ext uri="{FF2B5EF4-FFF2-40B4-BE49-F238E27FC236}">
                  <a16:creationId xmlns:a16="http://schemas.microsoft.com/office/drawing/2014/main" id="{CAE49816-509E-FF19-FA99-123C1212DC3C}"/>
                </a:ext>
              </a:extLst>
            </p:cNvPr>
            <p:cNvSpPr txBox="1"/>
            <p:nvPr/>
          </p:nvSpPr>
          <p:spPr>
            <a:xfrm>
              <a:off x="2265717" y="2036778"/>
              <a:ext cx="1402213" cy="584775"/>
            </a:xfrm>
            <a:prstGeom prst="rect">
              <a:avLst/>
            </a:prstGeom>
            <a:noFill/>
          </p:spPr>
          <p:txBody>
            <a:bodyPr wrap="square" rtlCol="0">
              <a:spAutoFit/>
            </a:bodyPr>
            <a:lstStyle/>
            <a:p>
              <a:r>
                <a:rPr lang="en-US" sz="3200" dirty="0">
                  <a:solidFill>
                    <a:schemeClr val="accent2"/>
                  </a:solidFill>
                </a:rPr>
                <a:t>AI</a:t>
              </a:r>
              <a:endParaRPr lang="en-US" dirty="0">
                <a:solidFill>
                  <a:schemeClr val="accent2"/>
                </a:solidFill>
              </a:endParaRPr>
            </a:p>
          </p:txBody>
        </p:sp>
      </p:grpSp>
    </p:spTree>
    <p:extLst>
      <p:ext uri="{BB962C8B-B14F-4D97-AF65-F5344CB8AC3E}">
        <p14:creationId xmlns:p14="http://schemas.microsoft.com/office/powerpoint/2010/main" val="1170741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3702-5BEE-4F92-7706-7AB5954D1AA9}"/>
              </a:ext>
            </a:extLst>
          </p:cNvPr>
          <p:cNvSpPr>
            <a:spLocks noGrp="1"/>
          </p:cNvSpPr>
          <p:nvPr>
            <p:ph type="title"/>
          </p:nvPr>
        </p:nvSpPr>
        <p:spPr>
          <a:xfrm>
            <a:off x="1546829" y="1166070"/>
            <a:ext cx="9603275" cy="1049235"/>
          </a:xfrm>
        </p:spPr>
        <p:txBody>
          <a:bodyPr/>
          <a:lstStyle/>
          <a:p>
            <a:r>
              <a:rPr lang="en-US" dirty="0">
                <a:solidFill>
                  <a:srgbClr val="000000"/>
                </a:solidFill>
                <a:effectLst/>
                <a:latin typeface="+mn-lt"/>
              </a:rPr>
              <a:t>Regression </a:t>
            </a:r>
            <a:endParaRPr lang="en-US" dirty="0">
              <a:latin typeface="+mn-lt"/>
            </a:endParaRPr>
          </a:p>
        </p:txBody>
      </p:sp>
      <p:sp>
        <p:nvSpPr>
          <p:cNvPr id="3" name="Content Placeholder 2">
            <a:extLst>
              <a:ext uri="{FF2B5EF4-FFF2-40B4-BE49-F238E27FC236}">
                <a16:creationId xmlns:a16="http://schemas.microsoft.com/office/drawing/2014/main" id="{A4451932-28FE-BD91-F45B-36CF6B1C5E73}"/>
              </a:ext>
            </a:extLst>
          </p:cNvPr>
          <p:cNvSpPr>
            <a:spLocks noGrp="1"/>
          </p:cNvSpPr>
          <p:nvPr>
            <p:ph idx="1"/>
          </p:nvPr>
        </p:nvSpPr>
        <p:spPr>
          <a:xfrm>
            <a:off x="750848" y="1891455"/>
            <a:ext cx="11022051" cy="4351338"/>
          </a:xfrm>
        </p:spPr>
        <p:txBody>
          <a:bodyPr>
            <a:normAutofit/>
          </a:bodyPr>
          <a:lstStyle/>
          <a:p>
            <a:pPr algn="just">
              <a:lnSpc>
                <a:spcPct val="100000"/>
              </a:lnSpc>
            </a:pPr>
            <a:r>
              <a:rPr lang="en-US" b="1" dirty="0">
                <a:solidFill>
                  <a:srgbClr val="000000"/>
                </a:solidFill>
                <a:effectLst/>
                <a:latin typeface="Times New Roman" panose="02020603050405020304" pitchFamily="18" charset="0"/>
                <a:cs typeface="Times New Roman" panose="02020603050405020304" pitchFamily="18" charset="0"/>
              </a:rPr>
              <a:t>Regression,</a:t>
            </a:r>
            <a:r>
              <a:rPr lang="en-US" dirty="0">
                <a:solidFill>
                  <a:srgbClr val="000000"/>
                </a:solidFill>
                <a:effectLst/>
                <a:latin typeface="Times New Roman" panose="02020603050405020304" pitchFamily="18" charset="0"/>
                <a:cs typeface="Times New Roman" panose="02020603050405020304" pitchFamily="18" charset="0"/>
              </a:rPr>
              <a:t> refers to problems in which the prediction y is continuous-valued but does not necessarily have a probabilistic interpretation.</a:t>
            </a:r>
            <a:endParaRPr lang="en-US" dirty="0">
              <a:solidFill>
                <a:srgbClr val="000000"/>
              </a:solidFill>
              <a:latin typeface="Times New Roman" panose="02020603050405020304" pitchFamily="18" charset="0"/>
              <a:cs typeface="Times New Roman" panose="02020603050405020304" pitchFamily="18" charset="0"/>
            </a:endParaRPr>
          </a:p>
          <a:p>
            <a:pPr algn="just">
              <a:lnSpc>
                <a:spcPct val="100000"/>
              </a:lnSpc>
            </a:pPr>
            <a:r>
              <a:rPr lang="en-US" b="1" dirty="0">
                <a:solidFill>
                  <a:srgbClr val="000000"/>
                </a:solidFill>
                <a:effectLst/>
                <a:latin typeface="Times New Roman" panose="02020603050405020304" pitchFamily="18" charset="0"/>
                <a:cs typeface="Times New Roman" panose="02020603050405020304" pitchFamily="18" charset="0"/>
              </a:rPr>
              <a:t>Classification =&gt; Regression</a:t>
            </a:r>
            <a:r>
              <a:rPr lang="en-US" dirty="0">
                <a:solidFill>
                  <a:srgbClr val="000000"/>
                </a:solidFill>
                <a:effectLst/>
                <a:latin typeface="Times New Roman" panose="02020603050405020304" pitchFamily="18" charset="0"/>
                <a:cs typeface="Times New Roman" panose="02020603050405020304" pitchFamily="18" charset="0"/>
              </a:rPr>
              <a:t>, by switching to continuous variables and adjusting the functions or distributions accordingly</a:t>
            </a:r>
          </a:p>
          <a:p>
            <a:pPr algn="just">
              <a:lnSpc>
                <a:spcPct val="100000"/>
              </a:lnSpc>
            </a:pPr>
            <a:r>
              <a:rPr lang="en-US" b="1" dirty="0">
                <a:solidFill>
                  <a:srgbClr val="000000"/>
                </a:solidFill>
                <a:effectLst/>
                <a:latin typeface="Times New Roman" panose="02020603050405020304" pitchFamily="18" charset="0"/>
                <a:cs typeface="Times New Roman" panose="02020603050405020304" pitchFamily="18" charset="0"/>
              </a:rPr>
              <a:t>Regression =&gt; Classification</a:t>
            </a:r>
            <a:r>
              <a:rPr lang="en-US" dirty="0">
                <a:solidFill>
                  <a:srgbClr val="000000"/>
                </a:solidFill>
                <a:effectLst/>
                <a:latin typeface="Times New Roman" panose="02020603050405020304" pitchFamily="18" charset="0"/>
                <a:cs typeface="Times New Roman" panose="02020603050405020304" pitchFamily="18" charset="0"/>
              </a:rPr>
              <a:t>, outcome of regression can be </a:t>
            </a:r>
            <a:r>
              <a:rPr lang="en-US" dirty="0" err="1">
                <a:solidFill>
                  <a:srgbClr val="000000"/>
                </a:solidFill>
                <a:effectLst/>
                <a:latin typeface="Times New Roman" panose="02020603050405020304" pitchFamily="18" charset="0"/>
                <a:cs typeface="Times New Roman" panose="02020603050405020304" pitchFamily="18" charset="0"/>
              </a:rPr>
              <a:t>discretised</a:t>
            </a:r>
            <a:r>
              <a:rPr lang="en-US" dirty="0">
                <a:solidFill>
                  <a:srgbClr val="000000"/>
                </a:solidFill>
                <a:effectLst/>
                <a:latin typeface="Times New Roman" panose="02020603050405020304" pitchFamily="18" charset="0"/>
                <a:cs typeface="Times New Roman" panose="02020603050405020304" pitchFamily="18" charset="0"/>
              </a:rPr>
              <a:t> i.e., y &gt; 0 → 1 and y ≤ 0 → 0</a:t>
            </a:r>
          </a:p>
        </p:txBody>
      </p:sp>
      <p:pic>
        <p:nvPicPr>
          <p:cNvPr id="4" name="Picture 3">
            <a:extLst>
              <a:ext uri="{FF2B5EF4-FFF2-40B4-BE49-F238E27FC236}">
                <a16:creationId xmlns:a16="http://schemas.microsoft.com/office/drawing/2014/main" id="{1C4EAE83-F413-4222-C6C6-B27AC2C6F02D}"/>
              </a:ext>
            </a:extLst>
          </p:cNvPr>
          <p:cNvPicPr>
            <a:picLocks noChangeAspect="1"/>
          </p:cNvPicPr>
          <p:nvPr/>
        </p:nvPicPr>
        <p:blipFill>
          <a:blip r:embed="rId2"/>
          <a:stretch>
            <a:fillRect/>
          </a:stretch>
        </p:blipFill>
        <p:spPr>
          <a:xfrm>
            <a:off x="4639834" y="4067124"/>
            <a:ext cx="6790166" cy="2364059"/>
          </a:xfrm>
          <a:prstGeom prst="rect">
            <a:avLst/>
          </a:prstGeom>
        </p:spPr>
      </p:pic>
    </p:spTree>
    <p:extLst>
      <p:ext uri="{BB962C8B-B14F-4D97-AF65-F5344CB8AC3E}">
        <p14:creationId xmlns:p14="http://schemas.microsoft.com/office/powerpoint/2010/main" val="34031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9DAED5-0F21-49D9-B9FC-9FB757994847}"/>
              </a:ext>
            </a:extLst>
          </p:cNvPr>
          <p:cNvSpPr>
            <a:spLocks noGrp="1"/>
          </p:cNvSpPr>
          <p:nvPr>
            <p:ph idx="1"/>
          </p:nvPr>
        </p:nvSpPr>
        <p:spPr>
          <a:xfrm>
            <a:off x="1009650" y="5638179"/>
            <a:ext cx="10515600" cy="781671"/>
          </a:xfrm>
          <a:solidFill>
            <a:schemeClr val="bg1"/>
          </a:solidFill>
        </p:spPr>
        <p:txBody>
          <a:bodyPr/>
          <a:lstStyle/>
          <a:p>
            <a:pPr marL="0" indent="0" algn="ctr">
              <a:lnSpc>
                <a:spcPct val="100000"/>
              </a:lnSpc>
              <a:buNone/>
            </a:pPr>
            <a:r>
              <a:rPr lang="en-US" dirty="0">
                <a:solidFill>
                  <a:srgbClr val="000000"/>
                </a:solidFill>
                <a:effectLst/>
              </a:rPr>
              <a:t>good solutions to any of these problems are worth billions of dollars in military, medical, financial, technical or commercial applications.</a:t>
            </a:r>
          </a:p>
          <a:p>
            <a:pPr algn="ctr">
              <a:lnSpc>
                <a:spcPct val="100000"/>
              </a:lnSpc>
            </a:pPr>
            <a:endParaRPr lang="en-US" dirty="0"/>
          </a:p>
        </p:txBody>
      </p:sp>
      <p:pic>
        <p:nvPicPr>
          <p:cNvPr id="5" name="Picture 4">
            <a:extLst>
              <a:ext uri="{FF2B5EF4-FFF2-40B4-BE49-F238E27FC236}">
                <a16:creationId xmlns:a16="http://schemas.microsoft.com/office/drawing/2014/main" id="{5E4103ED-52BE-B903-9354-5CD2A29A17F1}"/>
              </a:ext>
            </a:extLst>
          </p:cNvPr>
          <p:cNvPicPr>
            <a:picLocks noChangeAspect="1"/>
          </p:cNvPicPr>
          <p:nvPr/>
        </p:nvPicPr>
        <p:blipFill>
          <a:blip r:embed="rId2"/>
          <a:stretch>
            <a:fillRect/>
          </a:stretch>
        </p:blipFill>
        <p:spPr>
          <a:xfrm>
            <a:off x="1428750" y="0"/>
            <a:ext cx="9677400" cy="5504829"/>
          </a:xfrm>
          <a:prstGeom prst="rect">
            <a:avLst/>
          </a:prstGeom>
        </p:spPr>
      </p:pic>
    </p:spTree>
    <p:extLst>
      <p:ext uri="{BB962C8B-B14F-4D97-AF65-F5344CB8AC3E}">
        <p14:creationId xmlns:p14="http://schemas.microsoft.com/office/powerpoint/2010/main" val="1483182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0340-3028-F172-4A54-E503926B57BF}"/>
              </a:ext>
            </a:extLst>
          </p:cNvPr>
          <p:cNvSpPr>
            <a:spLocks noGrp="1"/>
          </p:cNvSpPr>
          <p:nvPr>
            <p:ph type="title"/>
          </p:nvPr>
        </p:nvSpPr>
        <p:spPr>
          <a:xfrm>
            <a:off x="1451579" y="1261719"/>
            <a:ext cx="9603275" cy="1049235"/>
          </a:xfrm>
        </p:spPr>
        <p:txBody>
          <a:bodyPr/>
          <a:lstStyle/>
          <a:p>
            <a:r>
              <a:rPr lang="en-US" dirty="0">
                <a:latin typeface="+mn-lt"/>
              </a:rPr>
              <a:t>Model</a:t>
            </a:r>
          </a:p>
        </p:txBody>
      </p:sp>
      <p:sp>
        <p:nvSpPr>
          <p:cNvPr id="3" name="Content Placeholder 2">
            <a:extLst>
              <a:ext uri="{FF2B5EF4-FFF2-40B4-BE49-F238E27FC236}">
                <a16:creationId xmlns:a16="http://schemas.microsoft.com/office/drawing/2014/main" id="{EB0F283B-38BB-2DB3-E462-06A29E68A5E7}"/>
              </a:ext>
            </a:extLst>
          </p:cNvPr>
          <p:cNvSpPr>
            <a:spLocks noGrp="1"/>
          </p:cNvSpPr>
          <p:nvPr>
            <p:ph idx="1"/>
          </p:nvPr>
        </p:nvSpPr>
        <p:spPr/>
        <p:txBody>
          <a:bodyPr>
            <a:normAutofit/>
          </a:bodyPr>
          <a:lstStyle/>
          <a:p>
            <a:pPr algn="just">
              <a:lnSpc>
                <a:spcPct val="150000"/>
              </a:lnSpc>
            </a:pPr>
            <a:r>
              <a:rPr lang="en-US" sz="2400" dirty="0">
                <a:solidFill>
                  <a:srgbClr val="000000"/>
                </a:solidFill>
                <a:effectLst/>
                <a:latin typeface="Times New Roman" panose="02020603050405020304" pitchFamily="18" charset="0"/>
                <a:cs typeface="Times New Roman" panose="02020603050405020304" pitchFamily="18" charset="0"/>
              </a:rPr>
              <a:t>The term “</a:t>
            </a:r>
            <a:r>
              <a:rPr lang="en-US" sz="2400" b="1" dirty="0">
                <a:solidFill>
                  <a:srgbClr val="000000"/>
                </a:solidFill>
                <a:effectLst/>
                <a:latin typeface="Times New Roman" panose="02020603050405020304" pitchFamily="18" charset="0"/>
                <a:cs typeface="Times New Roman" panose="02020603050405020304" pitchFamily="18" charset="0"/>
              </a:rPr>
              <a:t>model</a:t>
            </a:r>
            <a:r>
              <a:rPr lang="en-US" sz="2400" dirty="0">
                <a:solidFill>
                  <a:srgbClr val="000000"/>
                </a:solidFill>
                <a:effectLst/>
                <a:latin typeface="Times New Roman" panose="02020603050405020304" pitchFamily="18" charset="0"/>
                <a:cs typeface="Times New Roman" panose="02020603050405020304" pitchFamily="18" charset="0"/>
              </a:rPr>
              <a:t>” and its role in machine learning is comparable with the term “</a:t>
            </a:r>
            <a:r>
              <a:rPr lang="en-US" sz="2400" b="1" dirty="0">
                <a:solidFill>
                  <a:srgbClr val="000000"/>
                </a:solidFill>
                <a:effectLst/>
                <a:latin typeface="Times New Roman" panose="02020603050405020304" pitchFamily="18" charset="0"/>
                <a:cs typeface="Times New Roman" panose="02020603050405020304" pitchFamily="18" charset="0"/>
              </a:rPr>
              <a:t>state</a:t>
            </a:r>
            <a:r>
              <a:rPr lang="en-US" sz="2400" dirty="0">
                <a:solidFill>
                  <a:srgbClr val="000000"/>
                </a:solidFill>
                <a:effectLst/>
                <a:latin typeface="Times New Roman" panose="02020603050405020304" pitchFamily="18" charset="0"/>
                <a:cs typeface="Times New Roman" panose="02020603050405020304" pitchFamily="18" charset="0"/>
              </a:rPr>
              <a:t>” in quantum mechanics—it is a central concept.</a:t>
            </a:r>
          </a:p>
          <a:p>
            <a:pPr algn="just">
              <a:lnSpc>
                <a:spcPct val="150000"/>
              </a:lnSpc>
            </a:pPr>
            <a:r>
              <a:rPr lang="en-US" sz="2400" dirty="0">
                <a:solidFill>
                  <a:srgbClr val="000000"/>
                </a:solidFill>
                <a:effectLst/>
                <a:latin typeface="Times New Roman" panose="02020603050405020304" pitchFamily="18" charset="0"/>
                <a:cs typeface="Times New Roman" panose="02020603050405020304" pitchFamily="18" charset="0"/>
              </a:rPr>
              <a:t>define models in machine learning as functions, distributions, algorithms, or rules that </a:t>
            </a:r>
            <a:r>
              <a:rPr lang="en-US" sz="2400" b="1" dirty="0">
                <a:solidFill>
                  <a:srgbClr val="000000"/>
                </a:solidFill>
                <a:effectLst/>
                <a:latin typeface="Times New Roman" panose="02020603050405020304" pitchFamily="18" charset="0"/>
                <a:cs typeface="Times New Roman" panose="02020603050405020304" pitchFamily="18" charset="0"/>
              </a:rPr>
              <a:t>reproduce the properties of a set of data samples</a:t>
            </a:r>
            <a:r>
              <a:rPr lang="en-US" sz="240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pPr>
            <a:r>
              <a:rPr lang="en-US" sz="2400" dirty="0">
                <a:solidFill>
                  <a:srgbClr val="000000"/>
                </a:solidFill>
                <a:effectLst/>
                <a:latin typeface="Times New Roman" panose="02020603050405020304" pitchFamily="18" charset="0"/>
                <a:cs typeface="Times New Roman" panose="02020603050405020304" pitchFamily="18" charset="0"/>
              </a:rPr>
              <a:t>We want to distinguish between </a:t>
            </a:r>
            <a:r>
              <a:rPr lang="en-US" sz="2400" b="1" dirty="0">
                <a:solidFill>
                  <a:srgbClr val="000000"/>
                </a:solidFill>
                <a:effectLst/>
                <a:latin typeface="Times New Roman" panose="02020603050405020304" pitchFamily="18" charset="0"/>
                <a:cs typeface="Times New Roman" panose="02020603050405020304" pitchFamily="18" charset="0"/>
              </a:rPr>
              <a:t>deterministic</a:t>
            </a:r>
            <a:r>
              <a:rPr lang="en-US" sz="2400" dirty="0">
                <a:solidFill>
                  <a:srgbClr val="000000"/>
                </a:solidFill>
                <a:effectLst/>
                <a:latin typeface="Times New Roman" panose="02020603050405020304" pitchFamily="18" charset="0"/>
                <a:cs typeface="Times New Roman" panose="02020603050405020304" pitchFamily="18" charset="0"/>
              </a:rPr>
              <a:t> and </a:t>
            </a:r>
            <a:r>
              <a:rPr lang="en-US" sz="2400" b="1" dirty="0">
                <a:solidFill>
                  <a:srgbClr val="000000"/>
                </a:solidFill>
                <a:effectLst/>
                <a:latin typeface="Times New Roman" panose="02020603050405020304" pitchFamily="18" charset="0"/>
                <a:cs typeface="Times New Roman" panose="02020603050405020304" pitchFamily="18" charset="0"/>
              </a:rPr>
              <a:t>probabilistic</a:t>
            </a:r>
            <a:r>
              <a:rPr lang="en-US" sz="2400" dirty="0">
                <a:solidFill>
                  <a:srgbClr val="000000"/>
                </a:solidFill>
                <a:effectLst/>
                <a:latin typeface="Times New Roman" panose="02020603050405020304" pitchFamily="18" charset="0"/>
                <a:cs typeface="Times New Roman" panose="02020603050405020304" pitchFamily="18" charset="0"/>
              </a:rPr>
              <a:t> models</a:t>
            </a:r>
          </a:p>
        </p:txBody>
      </p:sp>
    </p:spTree>
    <p:extLst>
      <p:ext uri="{BB962C8B-B14F-4D97-AF65-F5344CB8AC3E}">
        <p14:creationId xmlns:p14="http://schemas.microsoft.com/office/powerpoint/2010/main" val="703050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4968-60D5-F484-8904-CE8DDC5157EF}"/>
              </a:ext>
            </a:extLst>
          </p:cNvPr>
          <p:cNvSpPr>
            <a:spLocks noGrp="1"/>
          </p:cNvSpPr>
          <p:nvPr>
            <p:ph type="title"/>
          </p:nvPr>
        </p:nvSpPr>
        <p:spPr>
          <a:xfrm>
            <a:off x="1451579" y="1261719"/>
            <a:ext cx="9603275" cy="1049235"/>
          </a:xfrm>
        </p:spPr>
        <p:txBody>
          <a:bodyPr/>
          <a:lstStyle/>
          <a:p>
            <a:r>
              <a:rPr lang="en-US" dirty="0">
                <a:solidFill>
                  <a:srgbClr val="000000"/>
                </a:solidFill>
                <a:effectLst/>
                <a:latin typeface="+mn-lt"/>
              </a:rPr>
              <a:t>Deterministic Model</a:t>
            </a:r>
            <a:endParaRPr lang="en-US"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C0D800-90CA-E237-0C59-2FF5658EA509}"/>
                  </a:ext>
                </a:extLst>
              </p:cNvPr>
              <p:cNvSpPr>
                <a:spLocks noGrp="1"/>
              </p:cNvSpPr>
              <p:nvPr>
                <p:ph idx="1"/>
              </p:nvPr>
            </p:nvSpPr>
            <p:spPr/>
            <p:txBody>
              <a:bodyPr/>
              <a:lstStyle/>
              <a:p>
                <a:pPr marL="0" indent="0" algn="just">
                  <a:lnSpc>
                    <a:spcPct val="150000"/>
                  </a:lnSpc>
                  <a:buNone/>
                </a:pPr>
                <a:r>
                  <a:rPr lang="en-US" sz="2400" dirty="0">
                    <a:solidFill>
                      <a:srgbClr val="000000"/>
                    </a:solidFill>
                    <a:effectLst/>
                    <a:latin typeface="Times New Roman" panose="02020603050405020304" pitchFamily="18" charset="0"/>
                    <a:cs typeface="Times New Roman" panose="02020603050405020304" pitchFamily="18" charset="0"/>
                  </a:rPr>
                  <a:t>Let X be an input domain and Y be an output domain for a supervised machine learning problem. A deterministic model is a function</a:t>
                </a:r>
                <a:r>
                  <a:rPr lang="en-US" sz="2400" b="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solidFill>
                          <a:srgbClr val="000000"/>
                        </a:solidFill>
                        <a:effectLst/>
                        <a:latin typeface="Cambria Math" panose="02040503050406030204" pitchFamily="18" charset="0"/>
                      </a:rPr>
                      <m:t>𝑓</m:t>
                    </m:r>
                  </m:oMath>
                </a14:m>
                <a:r>
                  <a:rPr lang="en-US" sz="2400" dirty="0">
                    <a:solidFill>
                      <a:srgbClr val="000000"/>
                    </a:solidFill>
                    <a:effectLst/>
                    <a:latin typeface="Times New Roman" panose="02020603050405020304" pitchFamily="18" charset="0"/>
                    <a:cs typeface="Times New Roman" panose="02020603050405020304" pitchFamily="18" charset="0"/>
                  </a:rPr>
                  <a:t>. Depending on the output domain, we can distinguish between deterministic models for regression and classification.</a:t>
                </a:r>
              </a:p>
              <a:p>
                <a:pPr marL="0" indent="0" algn="just">
                  <a:lnSpc>
                    <a:spcPct val="150000"/>
                  </a:lnSpc>
                  <a:buNone/>
                </a:pPr>
                <a:endParaRPr lang="en-US" sz="2400" dirty="0">
                  <a:solidFill>
                    <a:srgbClr val="000000"/>
                  </a:solidFill>
                  <a:effectLst/>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0000"/>
                          </a:solidFill>
                          <a:effectLst/>
                          <a:latin typeface="Cambria Math" panose="02040503050406030204" pitchFamily="18" charset="0"/>
                        </a:rPr>
                        <m:t>𝑓</m:t>
                      </m:r>
                      <m:r>
                        <a:rPr lang="en-US" sz="2400" b="0" i="1" smtClean="0">
                          <a:solidFill>
                            <a:srgbClr val="000000"/>
                          </a:solidFill>
                          <a:effectLst/>
                          <a:latin typeface="Cambria Math" panose="02040503050406030204" pitchFamily="18" charset="0"/>
                        </a:rPr>
                        <m:t>:</m:t>
                      </m:r>
                      <m:r>
                        <a:rPr lang="en-US" sz="2400" b="0" i="1" smtClean="0">
                          <a:solidFill>
                            <a:srgbClr val="000000"/>
                          </a:solidFill>
                          <a:effectLst/>
                          <a:latin typeface="Cambria Math" panose="02040503050406030204" pitchFamily="18" charset="0"/>
                        </a:rPr>
                        <m:t>𝑋</m:t>
                      </m:r>
                      <m:r>
                        <a:rPr lang="en-US" sz="2400" b="0" i="1" smtClean="0">
                          <a:solidFill>
                            <a:srgbClr val="000000"/>
                          </a:solidFill>
                          <a:effectLst/>
                          <a:latin typeface="Cambria Math" panose="02040503050406030204" pitchFamily="18" charset="0"/>
                        </a:rPr>
                        <m:t> →</m:t>
                      </m:r>
                      <m:r>
                        <a:rPr lang="en-US" sz="2400" b="0" i="1" smtClean="0">
                          <a:solidFill>
                            <a:srgbClr val="000000"/>
                          </a:solidFill>
                          <a:effectLst/>
                          <a:latin typeface="Cambria Math" panose="02040503050406030204" pitchFamily="18" charset="0"/>
                        </a:rPr>
                        <m:t>𝑌</m:t>
                      </m:r>
                      <m:r>
                        <a:rPr lang="en-US" sz="2400" b="0" i="1" smtClean="0">
                          <a:solidFill>
                            <a:srgbClr val="000000"/>
                          </a:solidFill>
                          <a:effectLst/>
                          <a:latin typeface="Cambria Math" panose="02040503050406030204" pitchFamily="18" charset="0"/>
                        </a:rPr>
                        <m:t>, </m:t>
                      </m:r>
                      <m:r>
                        <a:rPr lang="en-US" sz="2400" b="0" i="1" smtClean="0">
                          <a:solidFill>
                            <a:srgbClr val="000000"/>
                          </a:solidFill>
                          <a:effectLst/>
                          <a:latin typeface="Cambria Math" panose="02040503050406030204" pitchFamily="18" charset="0"/>
                        </a:rPr>
                        <m:t>𝑓</m:t>
                      </m:r>
                      <m:d>
                        <m:dPr>
                          <m:ctrlPr>
                            <a:rPr lang="en-US" sz="2400" b="0" i="1" smtClean="0">
                              <a:solidFill>
                                <a:srgbClr val="000000"/>
                              </a:solidFill>
                              <a:effectLst/>
                              <a:latin typeface="Cambria Math" panose="02040503050406030204" pitchFamily="18" charset="0"/>
                            </a:rPr>
                          </m:ctrlPr>
                        </m:dPr>
                        <m:e>
                          <m:r>
                            <a:rPr lang="en-US" sz="2400" b="0" i="1" smtClean="0">
                              <a:solidFill>
                                <a:srgbClr val="000000"/>
                              </a:solidFill>
                              <a:effectLst/>
                              <a:latin typeface="Cambria Math" panose="02040503050406030204" pitchFamily="18" charset="0"/>
                            </a:rPr>
                            <m:t>𝑥</m:t>
                          </m:r>
                        </m:e>
                      </m:d>
                      <m:r>
                        <a:rPr lang="en-US" sz="2400" b="0" i="1" smtClean="0">
                          <a:solidFill>
                            <a:srgbClr val="000000"/>
                          </a:solidFill>
                          <a:effectLst/>
                          <a:latin typeface="Cambria Math" panose="02040503050406030204" pitchFamily="18" charset="0"/>
                        </a:rPr>
                        <m:t>=</m:t>
                      </m:r>
                      <m:r>
                        <a:rPr lang="en-US" sz="2400" b="0" i="1" smtClean="0">
                          <a:solidFill>
                            <a:srgbClr val="000000"/>
                          </a:solidFill>
                          <a:effectLst/>
                          <a:latin typeface="Cambria Math" panose="02040503050406030204" pitchFamily="18" charset="0"/>
                        </a:rPr>
                        <m:t>𝑦</m:t>
                      </m:r>
                      <m:r>
                        <a:rPr lang="en-US" sz="2400" b="0" i="1" smtClean="0">
                          <a:solidFill>
                            <a:srgbClr val="000000"/>
                          </a:solidFill>
                          <a:effectLst/>
                          <a:latin typeface="Cambria Math" panose="02040503050406030204" pitchFamily="18" charset="0"/>
                        </a:rPr>
                        <m:t>, </m:t>
                      </m:r>
                      <m:r>
                        <a:rPr lang="en-US" sz="2400" b="0" i="1" smtClean="0">
                          <a:solidFill>
                            <a:srgbClr val="000000"/>
                          </a:solidFill>
                          <a:effectLst/>
                          <a:latin typeface="Cambria Math" panose="02040503050406030204" pitchFamily="18" charset="0"/>
                        </a:rPr>
                        <m:t>𝑥</m:t>
                      </m:r>
                      <m:r>
                        <a:rPr lang="en-US" sz="2400" b="0" i="1" smtClean="0">
                          <a:solidFill>
                            <a:srgbClr val="000000"/>
                          </a:solidFill>
                          <a:effectLst/>
                          <a:latin typeface="Cambria Math" panose="02040503050406030204" pitchFamily="18" charset="0"/>
                          <a:ea typeface="Cambria Math" panose="02040503050406030204" pitchFamily="18" charset="0"/>
                        </a:rPr>
                        <m:t>∈</m:t>
                      </m:r>
                      <m:r>
                        <a:rPr lang="en-US" sz="2400" b="0" i="1" smtClean="0">
                          <a:solidFill>
                            <a:srgbClr val="000000"/>
                          </a:solidFill>
                          <a:effectLst/>
                          <a:latin typeface="Cambria Math" panose="02040503050406030204" pitchFamily="18" charset="0"/>
                          <a:ea typeface="Cambria Math" panose="02040503050406030204" pitchFamily="18" charset="0"/>
                        </a:rPr>
                        <m:t>𝑋</m:t>
                      </m:r>
                      <m:r>
                        <a:rPr lang="en-US" sz="2400" b="0" i="1" smtClean="0">
                          <a:solidFill>
                            <a:srgbClr val="000000"/>
                          </a:solidFill>
                          <a:effectLst/>
                          <a:latin typeface="Cambria Math" panose="02040503050406030204" pitchFamily="18" charset="0"/>
                          <a:ea typeface="Cambria Math" panose="02040503050406030204" pitchFamily="18" charset="0"/>
                        </a:rPr>
                        <m:t>, </m:t>
                      </m:r>
                      <m:r>
                        <a:rPr lang="en-US" sz="2400" b="0" i="1" smtClean="0">
                          <a:solidFill>
                            <a:srgbClr val="000000"/>
                          </a:solidFill>
                          <a:effectLst/>
                          <a:latin typeface="Cambria Math" panose="02040503050406030204" pitchFamily="18" charset="0"/>
                          <a:ea typeface="Cambria Math" panose="02040503050406030204" pitchFamily="18" charset="0"/>
                        </a:rPr>
                        <m:t>𝑦</m:t>
                      </m:r>
                      <m:r>
                        <a:rPr lang="en-US" sz="2400" b="0" i="1" smtClean="0">
                          <a:solidFill>
                            <a:srgbClr val="000000"/>
                          </a:solidFill>
                          <a:effectLst/>
                          <a:latin typeface="Cambria Math" panose="02040503050406030204" pitchFamily="18" charset="0"/>
                          <a:ea typeface="Cambria Math" panose="02040503050406030204" pitchFamily="18" charset="0"/>
                        </a:rPr>
                        <m:t>∈</m:t>
                      </m:r>
                      <m:r>
                        <a:rPr lang="en-US" sz="2400" b="0" i="1" smtClean="0">
                          <a:solidFill>
                            <a:srgbClr val="000000"/>
                          </a:solidFill>
                          <a:effectLst/>
                          <a:latin typeface="Cambria Math" panose="02040503050406030204" pitchFamily="18" charset="0"/>
                          <a:ea typeface="Cambria Math" panose="02040503050406030204" pitchFamily="18" charset="0"/>
                        </a:rPr>
                        <m:t>𝑌</m:t>
                      </m:r>
                    </m:oMath>
                  </m:oMathPara>
                </a14:m>
                <a:endParaRPr lang="en-US" sz="2400" dirty="0">
                  <a:solidFill>
                    <a:srgbClr val="000000"/>
                  </a:solidFill>
                  <a:effectLst/>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1CC0D800-90CA-E237-0C59-2FF5658EA509}"/>
                  </a:ext>
                </a:extLst>
              </p:cNvPr>
              <p:cNvSpPr>
                <a:spLocks noGrp="1" noRot="1" noChangeAspect="1" noMove="1" noResize="1" noEditPoints="1" noAdjustHandles="1" noChangeArrowheads="1" noChangeShapeType="1" noTextEdit="1"/>
              </p:cNvSpPr>
              <p:nvPr>
                <p:ph idx="1"/>
              </p:nvPr>
            </p:nvSpPr>
            <p:spPr>
              <a:blipFill>
                <a:blip r:embed="rId2"/>
                <a:stretch>
                  <a:fillRect l="-952" r="-1016"/>
                </a:stretch>
              </a:blipFill>
            </p:spPr>
            <p:txBody>
              <a:bodyPr/>
              <a:lstStyle/>
              <a:p>
                <a:r>
                  <a:rPr lang="en-US">
                    <a:noFill/>
                  </a:rPr>
                  <a:t> </a:t>
                </a:r>
              </a:p>
            </p:txBody>
          </p:sp>
        </mc:Fallback>
      </mc:AlternateContent>
    </p:spTree>
    <p:extLst>
      <p:ext uri="{BB962C8B-B14F-4D97-AF65-F5344CB8AC3E}">
        <p14:creationId xmlns:p14="http://schemas.microsoft.com/office/powerpoint/2010/main" val="209494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3DD43D6-7957-9D3E-8CC9-129BF947E0A2}"/>
                  </a:ext>
                </a:extLst>
              </p:cNvPr>
              <p:cNvSpPr>
                <a:spLocks noGrp="1"/>
              </p:cNvSpPr>
              <p:nvPr>
                <p:ph type="title"/>
              </p:nvPr>
            </p:nvSpPr>
            <p:spPr>
              <a:xfrm>
                <a:off x="1451579" y="1261719"/>
                <a:ext cx="9603275" cy="1049235"/>
              </a:xfrm>
            </p:spPr>
            <p:txBody>
              <a:bodyPr/>
              <a:lstStyle/>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𝜃</m:t>
                    </m:r>
                  </m:oMath>
                </a14:m>
                <a:r>
                  <a:rPr lang="en-US" dirty="0">
                    <a:solidFill>
                      <a:srgbClr val="000000"/>
                    </a:solidFill>
                    <a:effectLst/>
                    <a:latin typeface="+mn-lt"/>
                  </a:rPr>
                  <a:t> </a:t>
                </a:r>
                <a:r>
                  <a:rPr lang="en-US" dirty="0">
                    <a:solidFill>
                      <a:srgbClr val="000000"/>
                    </a:solidFill>
                    <a:latin typeface="+mn-lt"/>
                  </a:rPr>
                  <a:t>For Deterministic Model</a:t>
                </a:r>
                <a:endParaRPr lang="en-US" dirty="0">
                  <a:latin typeface="+mn-lt"/>
                </a:endParaRPr>
              </a:p>
            </p:txBody>
          </p:sp>
        </mc:Choice>
        <mc:Fallback xmlns="">
          <p:sp>
            <p:nvSpPr>
              <p:cNvPr id="2" name="Title 1">
                <a:extLst>
                  <a:ext uri="{FF2B5EF4-FFF2-40B4-BE49-F238E27FC236}">
                    <a16:creationId xmlns:a16="http://schemas.microsoft.com/office/drawing/2014/main" id="{63DD43D6-7957-9D3E-8CC9-129BF947E0A2}"/>
                  </a:ext>
                </a:extLst>
              </p:cNvPr>
              <p:cNvSpPr>
                <a:spLocks noGrp="1" noRot="1" noChangeAspect="1" noMove="1" noResize="1" noEditPoints="1" noAdjustHandles="1" noChangeArrowheads="1" noChangeShapeType="1" noTextEdit="1"/>
              </p:cNvSpPr>
              <p:nvPr>
                <p:ph type="title"/>
              </p:nvPr>
            </p:nvSpPr>
            <p:spPr>
              <a:xfrm>
                <a:off x="1451579" y="1261719"/>
                <a:ext cx="9603275" cy="1049235"/>
              </a:xfrm>
              <a:blipFill>
                <a:blip r:embed="rId2"/>
                <a:stretch>
                  <a:fillRect t="-122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E8624B-B2C7-A1DE-E00D-CB267DEB92BA}"/>
                  </a:ext>
                </a:extLst>
              </p:cNvPr>
              <p:cNvSpPr>
                <a:spLocks noGrp="1"/>
              </p:cNvSpPr>
              <p:nvPr>
                <p:ph idx="1"/>
              </p:nvPr>
            </p:nvSpPr>
            <p:spPr/>
            <p:txBody>
              <a:bodyPr>
                <a:noAutofit/>
              </a:bodyPr>
              <a:lstStyle/>
              <a:p>
                <a:pPr algn="just">
                  <a:lnSpc>
                    <a:spcPct val="120000"/>
                  </a:lnSpc>
                </a:pPr>
                <a:r>
                  <a:rPr lang="en-US" sz="2400" dirty="0">
                    <a:solidFill>
                      <a:srgbClr val="000000"/>
                    </a:solidFill>
                    <a:effectLst/>
                    <a:latin typeface="Times New Roman" panose="02020603050405020304" pitchFamily="18" charset="0"/>
                    <a:cs typeface="Times New Roman" panose="02020603050405020304" pitchFamily="18" charset="0"/>
                  </a:rPr>
                  <a:t>A model depends on a set of parameters </a:t>
                </a:r>
                <a14:m>
                  <m:oMath xmlns:m="http://schemas.openxmlformats.org/officeDocument/2006/math">
                    <m:r>
                      <a:rPr lang="en-US" sz="2400" i="1" smtClean="0">
                        <a:solidFill>
                          <a:srgbClr val="000000"/>
                        </a:solidFill>
                        <a:effectLst/>
                        <a:latin typeface="Cambria Math" panose="02040503050406030204" pitchFamily="18" charset="0"/>
                        <a:ea typeface="Cambria Math" panose="02040503050406030204" pitchFamily="18" charset="0"/>
                      </a:rPr>
                      <m:t>𝜃</m:t>
                    </m:r>
                  </m:oMath>
                </a14:m>
                <a:r>
                  <a:rPr lang="en-US" sz="2400" dirty="0">
                    <a:solidFill>
                      <a:srgbClr val="000000"/>
                    </a:solidFill>
                    <a:effectLst/>
                    <a:latin typeface="Times New Roman" panose="02020603050405020304" pitchFamily="18" charset="0"/>
                    <a:cs typeface="Times New Roman" panose="02020603050405020304" pitchFamily="18" charset="0"/>
                  </a:rPr>
                  <a:t>, a model family </a:t>
                </a:r>
                <a14:m>
                  <m:oMath xmlns:m="http://schemas.openxmlformats.org/officeDocument/2006/math">
                    <m:r>
                      <a:rPr lang="en-US" sz="2400" b="0" i="1" smtClean="0">
                        <a:solidFill>
                          <a:srgbClr val="000000"/>
                        </a:solidFill>
                        <a:effectLst/>
                        <a:latin typeface="Cambria Math" panose="02040503050406030204" pitchFamily="18" charset="0"/>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panose="02040503050406030204" pitchFamily="18" charset="0"/>
                          </a:rPr>
                          <m:t>𝑓</m:t>
                        </m:r>
                      </m:e>
                      <m:sub>
                        <m:r>
                          <a:rPr lang="en-US" sz="2400" b="0" i="1" smtClean="0">
                            <a:solidFill>
                              <a:srgbClr val="000000"/>
                            </a:solidFill>
                            <a:effectLst/>
                            <a:latin typeface="Cambria Math" panose="02040503050406030204" pitchFamily="18" charset="0"/>
                            <a:ea typeface="Cambria Math" panose="02040503050406030204" pitchFamily="18" charset="0"/>
                          </a:rPr>
                          <m:t>𝜃</m:t>
                        </m:r>
                      </m:sub>
                    </m:sSub>
                    <m:r>
                      <a:rPr lang="en-US" sz="2400" b="0" i="1" smtClean="0">
                        <a:solidFill>
                          <a:srgbClr val="000000"/>
                        </a:solidFill>
                        <a:effectLst/>
                        <a:latin typeface="Cambria Math" panose="02040503050406030204" pitchFamily="18" charset="0"/>
                      </a:rPr>
                      <m:t>}</m:t>
                    </m:r>
                  </m:oMath>
                </a14:m>
                <a:r>
                  <a:rPr lang="en-US" sz="2400" dirty="0">
                    <a:solidFill>
                      <a:srgbClr val="000000"/>
                    </a:solidFill>
                    <a:effectLst/>
                    <a:latin typeface="Times New Roman" panose="02020603050405020304" pitchFamily="18" charset="0"/>
                    <a:cs typeface="Times New Roman" panose="02020603050405020304" pitchFamily="18" charset="0"/>
                  </a:rPr>
                  <a:t> There may even be hyperparameters that give the model family additional degrees of freedom.</a:t>
                </a:r>
              </a:p>
              <a:p>
                <a:pPr algn="just">
                  <a:lnSpc>
                    <a:spcPct val="120000"/>
                  </a:lnSpc>
                </a:pPr>
                <a:r>
                  <a:rPr lang="en-US" sz="2400" dirty="0">
                    <a:solidFill>
                      <a:srgbClr val="000000"/>
                    </a:solidFill>
                    <a:effectLst/>
                    <a:latin typeface="Times New Roman" panose="02020603050405020304" pitchFamily="18" charset="0"/>
                    <a:cs typeface="Times New Roman" panose="02020603050405020304" pitchFamily="18" charset="0"/>
                  </a:rPr>
                  <a:t>In the example with the nearest </a:t>
                </a:r>
                <a:r>
                  <a:rPr lang="en-US" sz="2400" dirty="0" err="1">
                    <a:solidFill>
                      <a:srgbClr val="000000"/>
                    </a:solidFill>
                    <a:effectLst/>
                    <a:latin typeface="Times New Roman" panose="02020603050405020304" pitchFamily="18" charset="0"/>
                    <a:cs typeface="Times New Roman" panose="02020603050405020304" pitchFamily="18" charset="0"/>
                  </a:rPr>
                  <a:t>neighbour</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cs typeface="Times New Roman" panose="02020603050405020304" pitchFamily="18" charset="0"/>
                  </a:rPr>
                  <a:t>method, the hyperparameter was the distance measure that we chose.</a:t>
                </a:r>
              </a:p>
              <a:p>
                <a:pPr algn="just">
                  <a:lnSpc>
                    <a:spcPct val="120000"/>
                  </a:lnSpc>
                </a:pPr>
                <a:r>
                  <a:rPr lang="en-US" sz="2400" dirty="0">
                    <a:solidFill>
                      <a:srgbClr val="000000"/>
                    </a:solidFill>
                    <a:effectLst/>
                    <a:latin typeface="Times New Roman" panose="02020603050405020304" pitchFamily="18" charset="0"/>
                    <a:cs typeface="Times New Roman" panose="02020603050405020304" pitchFamily="18" charset="0"/>
                  </a:rPr>
                  <a:t>Use </a:t>
                </a:r>
                <a14:m>
                  <m:oMath xmlns:m="http://schemas.openxmlformats.org/officeDocument/2006/math">
                    <m:r>
                      <a:rPr lang="en-US" sz="2400" b="0" i="1" smtClean="0">
                        <a:solidFill>
                          <a:srgbClr val="000000"/>
                        </a:solidFill>
                        <a:effectLst/>
                        <a:latin typeface="Cambria Math" panose="02040503050406030204" pitchFamily="18" charset="0"/>
                      </a:rPr>
                      <m:t>𝑤</m:t>
                    </m:r>
                    <m:r>
                      <a:rPr lang="en-US" sz="2400" b="0" i="1" smtClean="0">
                        <a:solidFill>
                          <a:srgbClr val="000000"/>
                        </a:solidFill>
                        <a:effectLst/>
                        <a:latin typeface="Cambria Math" panose="02040503050406030204" pitchFamily="18" charset="0"/>
                      </a:rPr>
                      <m:t>= </m:t>
                    </m:r>
                    <m:sSup>
                      <m:sSupPr>
                        <m:ctrlPr>
                          <a:rPr lang="en-US" sz="2400" b="0" i="1" smtClean="0">
                            <a:solidFill>
                              <a:srgbClr val="000000"/>
                            </a:solidFill>
                            <a:effectLst/>
                            <a:latin typeface="Cambria Math" panose="02040503050406030204" pitchFamily="18" charset="0"/>
                          </a:rPr>
                        </m:ctrlPr>
                      </m:sSupPr>
                      <m:e>
                        <m:r>
                          <a:rPr lang="en-US" sz="2400" b="0" i="1" smtClean="0">
                            <a:solidFill>
                              <a:srgbClr val="000000"/>
                            </a:solidFill>
                            <a:effectLst/>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𝑤</m:t>
                            </m:r>
                          </m:e>
                          <m:sub>
                            <m:r>
                              <a:rPr lang="en-US" sz="2400" b="0" i="1" smtClean="0">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𝑤</m:t>
                            </m:r>
                          </m:e>
                          <m:sub>
                            <m:r>
                              <a:rPr lang="en-US" sz="2400" b="0" i="1" smtClean="0">
                                <a:solidFill>
                                  <a:srgbClr val="000000"/>
                                </a:solidFill>
                                <a:latin typeface="Cambria Math" panose="02040503050406030204" pitchFamily="18" charset="0"/>
                              </a:rPr>
                              <m:t>2</m:t>
                            </m:r>
                          </m:sub>
                        </m:sSub>
                        <m:r>
                          <a:rPr lang="en-US" sz="2400" b="0" i="1" smtClean="0">
                            <a:solidFill>
                              <a:srgbClr val="000000"/>
                            </a:solidFill>
                            <a:latin typeface="Cambria Math" panose="02040503050406030204" pitchFamily="18" charset="0"/>
                          </a:rPr>
                          <m:t>, …</m:t>
                        </m:r>
                        <m:r>
                          <a:rPr lang="en-US" sz="2400" b="0" i="1" smtClean="0">
                            <a:solidFill>
                              <a:srgbClr val="000000"/>
                            </a:solidFill>
                            <a:effectLst/>
                            <a:latin typeface="Cambria Math" panose="02040503050406030204" pitchFamily="18" charset="0"/>
                          </a:rPr>
                          <m:t>)</m:t>
                        </m:r>
                      </m:e>
                      <m:sup>
                        <m:r>
                          <a:rPr lang="en-US" sz="2400" b="0" i="1" smtClean="0">
                            <a:solidFill>
                              <a:srgbClr val="000000"/>
                            </a:solidFill>
                            <a:effectLst/>
                            <a:latin typeface="Cambria Math" panose="02040503050406030204" pitchFamily="18" charset="0"/>
                          </a:rPr>
                          <m:t>𝑇</m:t>
                        </m:r>
                      </m:sup>
                    </m:sSup>
                  </m:oMath>
                </a14:m>
                <a:r>
                  <a:rPr lang="en-US" sz="2400" dirty="0">
                    <a:solidFill>
                      <a:srgbClr val="000000"/>
                    </a:solidFill>
                    <a:effectLst/>
                    <a:latin typeface="Times New Roman" panose="02020603050405020304" pitchFamily="18" charset="0"/>
                    <a:cs typeface="Times New Roman" panose="02020603050405020304" pitchFamily="18" charset="0"/>
                  </a:rPr>
                  <a:t>for parameters that are represented by vectors, and W for parameters represented by matrices, which is derived from the term “weights”.</a:t>
                </a:r>
              </a:p>
            </p:txBody>
          </p:sp>
        </mc:Choice>
        <mc:Fallback xmlns="">
          <p:sp>
            <p:nvSpPr>
              <p:cNvPr id="3" name="Content Placeholder 2">
                <a:extLst>
                  <a:ext uri="{FF2B5EF4-FFF2-40B4-BE49-F238E27FC236}">
                    <a16:creationId xmlns:a16="http://schemas.microsoft.com/office/drawing/2014/main" id="{11E8624B-B2C7-A1DE-E00D-CB267DEB92BA}"/>
                  </a:ext>
                </a:extLst>
              </p:cNvPr>
              <p:cNvSpPr>
                <a:spLocks noGrp="1" noRot="1" noChangeAspect="1" noMove="1" noResize="1" noEditPoints="1" noAdjustHandles="1" noChangeArrowheads="1" noChangeShapeType="1" noTextEdit="1"/>
              </p:cNvSpPr>
              <p:nvPr>
                <p:ph idx="1"/>
              </p:nvPr>
            </p:nvSpPr>
            <p:spPr>
              <a:blipFill>
                <a:blip r:embed="rId3"/>
                <a:stretch>
                  <a:fillRect l="-825" t="-353" r="-1016" b="-14841"/>
                </a:stretch>
              </a:blipFill>
            </p:spPr>
            <p:txBody>
              <a:bodyPr/>
              <a:lstStyle/>
              <a:p>
                <a:r>
                  <a:rPr lang="en-US">
                    <a:noFill/>
                  </a:rPr>
                  <a:t> </a:t>
                </a:r>
              </a:p>
            </p:txBody>
          </p:sp>
        </mc:Fallback>
      </mc:AlternateContent>
    </p:spTree>
    <p:extLst>
      <p:ext uri="{BB962C8B-B14F-4D97-AF65-F5344CB8AC3E}">
        <p14:creationId xmlns:p14="http://schemas.microsoft.com/office/powerpoint/2010/main" val="1433968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6949-90B5-1889-A0DE-A56172D25400}"/>
              </a:ext>
            </a:extLst>
          </p:cNvPr>
          <p:cNvSpPr>
            <a:spLocks noGrp="1"/>
          </p:cNvSpPr>
          <p:nvPr>
            <p:ph type="title"/>
          </p:nvPr>
        </p:nvSpPr>
        <p:spPr>
          <a:xfrm>
            <a:off x="1470629" y="1185519"/>
            <a:ext cx="9603275" cy="1049235"/>
          </a:xfrm>
        </p:spPr>
        <p:txBody>
          <a:bodyPr/>
          <a:lstStyle/>
          <a:p>
            <a:r>
              <a:rPr lang="en-US" dirty="0">
                <a:solidFill>
                  <a:srgbClr val="000000"/>
                </a:solidFill>
                <a:effectLst/>
                <a:latin typeface="+mn-lt"/>
              </a:rPr>
              <a:t>Probabilistic Model</a:t>
            </a:r>
            <a:endParaRPr lang="en-US"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0709C3-9DC3-EAE0-280F-B5AE772DCA2B}"/>
                  </a:ext>
                </a:extLst>
              </p:cNvPr>
              <p:cNvSpPr>
                <a:spLocks noGrp="1"/>
              </p:cNvSpPr>
              <p:nvPr>
                <p:ph idx="1"/>
              </p:nvPr>
            </p:nvSpPr>
            <p:spPr>
              <a:xfrm>
                <a:off x="838200" y="1877083"/>
                <a:ext cx="10515600" cy="4615792"/>
              </a:xfrm>
            </p:spPr>
            <p:txBody>
              <a:bodyPr>
                <a:normAutofit/>
              </a:bodyPr>
              <a:lstStyle/>
              <a:p>
                <a:pPr algn="just">
                  <a:lnSpc>
                    <a:spcPct val="120000"/>
                  </a:lnSpc>
                </a:pPr>
                <a:r>
                  <a:rPr lang="en-US" dirty="0">
                    <a:solidFill>
                      <a:srgbClr val="000000"/>
                    </a:solidFill>
                    <a:effectLst/>
                  </a:rPr>
                  <a:t>Let X be an input domain and Y be an output domain of a machine learning problem. A probabilistic model for supervised learning is defined by:</a:t>
                </a:r>
              </a:p>
              <a:p>
                <a:pPr marL="514350" indent="-514350" algn="just">
                  <a:lnSpc>
                    <a:spcPct val="100000"/>
                  </a:lnSpc>
                  <a:buFont typeface="+mj-lt"/>
                  <a:buAutoNum type="arabicPeriod"/>
                </a:pPr>
                <a:r>
                  <a:rPr lang="en-US" dirty="0">
                    <a:solidFill>
                      <a:srgbClr val="000000"/>
                    </a:solidFill>
                    <a:effectLst/>
                  </a:rPr>
                  <a:t>probability distribution</a:t>
                </a: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𝑝</m:t>
                          </m:r>
                        </m:e>
                        <m:sub>
                          <m:r>
                            <a:rPr lang="en-US" i="1" smtClean="0">
                              <a:solidFill>
                                <a:srgbClr val="000000"/>
                              </a:solidFill>
                              <a:effectLst/>
                              <a:latin typeface="Cambria Math" panose="02040503050406030204" pitchFamily="18" charset="0"/>
                              <a:ea typeface="Cambria Math" panose="02040503050406030204" pitchFamily="18" charset="0"/>
                            </a:rPr>
                            <m:t>𝜃</m:t>
                          </m:r>
                        </m:sub>
                      </m:sSub>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𝑋</m:t>
                      </m:r>
                      <m: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𝑌</m:t>
                      </m:r>
                      <m:r>
                        <a:rPr lang="en-US" b="0" i="1" smtClean="0">
                          <a:solidFill>
                            <a:srgbClr val="000000"/>
                          </a:solidFill>
                          <a:effectLst/>
                          <a:latin typeface="Cambria Math" panose="02040503050406030204" pitchFamily="18" charset="0"/>
                          <a:ea typeface="Cambria Math" panose="02040503050406030204" pitchFamily="18" charset="0"/>
                        </a:rPr>
                        <m:t>→</m:t>
                      </m:r>
                      <m:d>
                        <m:dPr>
                          <m:begChr m:val="["/>
                          <m:endChr m:val="]"/>
                          <m:ctrlPr>
                            <a:rPr lang="en-US" b="0" i="1" smtClean="0">
                              <a:solidFill>
                                <a:srgbClr val="000000"/>
                              </a:solidFill>
                              <a:effectLst/>
                              <a:latin typeface="Cambria Math" panose="02040503050406030204" pitchFamily="18" charset="0"/>
                              <a:ea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0,1</m:t>
                          </m:r>
                        </m:e>
                      </m:d>
                      <m:r>
                        <a:rPr lang="en-US" b="0" i="1" smtClean="0">
                          <a:solidFill>
                            <a:srgbClr val="000000"/>
                          </a:solidFill>
                          <a:effectLst/>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ea typeface="Cambria Math" panose="02040503050406030204" pitchFamily="18" charset="0"/>
                            </a:rPr>
                            <m:t>𝜃</m:t>
                          </m:r>
                        </m:sub>
                      </m:sSub>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e>
                      </m:d>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𝑋</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𝑌</m:t>
                      </m:r>
                    </m:oMath>
                  </m:oMathPara>
                </a14:m>
                <a:endParaRPr lang="en-US" dirty="0">
                  <a:solidFill>
                    <a:srgbClr val="000000"/>
                  </a:solidFill>
                  <a:effectLst/>
                </a:endParaRPr>
              </a:p>
              <a:p>
                <a:pPr marL="0" indent="0" algn="just">
                  <a:lnSpc>
                    <a:spcPct val="100000"/>
                  </a:lnSpc>
                  <a:buNone/>
                </a:pPr>
                <a:endParaRPr lang="en-US" dirty="0">
                  <a:solidFill>
                    <a:srgbClr val="000000"/>
                  </a:solidFill>
                  <a:effectLst/>
                </a:endParaRPr>
              </a:p>
              <a:p>
                <a:pPr marL="514350" indent="-514350" algn="just">
                  <a:lnSpc>
                    <a:spcPct val="100000"/>
                  </a:lnSpc>
                  <a:buAutoNum type="arabicPeriod" startAt="2"/>
                </a:pPr>
                <a:r>
                  <a:rPr lang="en-US" dirty="0">
                    <a:solidFill>
                      <a:srgbClr val="000000"/>
                    </a:solidFill>
                    <a:effectLst/>
                  </a:rPr>
                  <a:t>conditional distribution</a:t>
                </a: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𝑝</m:t>
                          </m:r>
                        </m:e>
                        <m:sub>
                          <m:r>
                            <a:rPr lang="en-US" i="1" smtClean="0">
                              <a:solidFill>
                                <a:srgbClr val="000000"/>
                              </a:solidFill>
                              <a:effectLst/>
                              <a:latin typeface="Cambria Math" panose="02040503050406030204" pitchFamily="18" charset="0"/>
                              <a:ea typeface="Cambria Math" panose="02040503050406030204" pitchFamily="18" charset="0"/>
                            </a:rPr>
                            <m:t>𝜃</m:t>
                          </m:r>
                        </m:sub>
                      </m:sSub>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𝑋</m:t>
                      </m:r>
                      <m: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𝑌</m:t>
                      </m:r>
                      <m:r>
                        <a:rPr lang="en-US" b="0" i="1" smtClean="0">
                          <a:solidFill>
                            <a:srgbClr val="000000"/>
                          </a:solidFill>
                          <a:effectLst/>
                          <a:latin typeface="Cambria Math" panose="02040503050406030204" pitchFamily="18" charset="0"/>
                          <a:ea typeface="Cambria Math" panose="02040503050406030204" pitchFamily="18" charset="0"/>
                        </a:rPr>
                        <m:t>→</m:t>
                      </m:r>
                      <m:d>
                        <m:dPr>
                          <m:begChr m:val="["/>
                          <m:endChr m:val="]"/>
                          <m:ctrlPr>
                            <a:rPr lang="en-US" b="0" i="1" smtClean="0">
                              <a:solidFill>
                                <a:srgbClr val="000000"/>
                              </a:solidFill>
                              <a:effectLst/>
                              <a:latin typeface="Cambria Math" panose="02040503050406030204" pitchFamily="18" charset="0"/>
                              <a:ea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0,1</m:t>
                          </m:r>
                        </m:e>
                      </m:d>
                      <m:r>
                        <a:rPr lang="en-US" b="0" i="1" smtClean="0">
                          <a:solidFill>
                            <a:srgbClr val="000000"/>
                          </a:solidFill>
                          <a:effectLst/>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ea typeface="Cambria Math" panose="02040503050406030204" pitchFamily="18" charset="0"/>
                            </a:rPr>
                            <m:t>𝜃</m:t>
                          </m:r>
                        </m:sub>
                      </m:sSub>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𝑥</m:t>
                          </m:r>
                        </m:e>
                      </m:d>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𝑋</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𝑌</m:t>
                      </m:r>
                    </m:oMath>
                  </m:oMathPara>
                </a14:m>
                <a:endParaRPr lang="en-US" dirty="0">
                  <a:solidFill>
                    <a:srgbClr val="000000"/>
                  </a:solidFill>
                </a:endParaRPr>
              </a:p>
              <a:p>
                <a:pPr marL="0" indent="0" algn="just">
                  <a:lnSpc>
                    <a:spcPct val="100000"/>
                  </a:lnSpc>
                  <a:buNone/>
                </a:pPr>
                <a:endParaRPr lang="en-US" dirty="0">
                  <a:solidFill>
                    <a:srgbClr val="000000"/>
                  </a:solidFill>
                </a:endParaRPr>
              </a:p>
              <a:p>
                <a:pPr algn="just">
                  <a:lnSpc>
                    <a:spcPct val="100000"/>
                  </a:lnSpc>
                </a:pPr>
                <a:r>
                  <a:rPr lang="en-US" dirty="0">
                    <a:solidFill>
                      <a:srgbClr val="000000"/>
                    </a:solidFill>
                    <a:effectLst/>
                  </a:rPr>
                  <a:t>For unsupervised learning:</a:t>
                </a: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𝑝</m:t>
                          </m:r>
                        </m:e>
                        <m:sub>
                          <m:r>
                            <a:rPr lang="en-US" i="1" smtClean="0">
                              <a:solidFill>
                                <a:srgbClr val="000000"/>
                              </a:solidFill>
                              <a:effectLst/>
                              <a:latin typeface="Cambria Math" panose="02040503050406030204" pitchFamily="18" charset="0"/>
                              <a:ea typeface="Cambria Math" panose="02040503050406030204" pitchFamily="18" charset="0"/>
                            </a:rPr>
                            <m:t>𝜃</m:t>
                          </m:r>
                        </m:sub>
                      </m:sSub>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𝑋</m:t>
                      </m:r>
                      <m:r>
                        <a:rPr lang="en-US" b="0" i="1" smtClean="0">
                          <a:solidFill>
                            <a:srgbClr val="000000"/>
                          </a:solidFill>
                          <a:effectLst/>
                          <a:latin typeface="Cambria Math" panose="02040503050406030204" pitchFamily="18" charset="0"/>
                          <a:ea typeface="Cambria Math" panose="02040503050406030204" pitchFamily="18" charset="0"/>
                        </a:rPr>
                        <m:t>→</m:t>
                      </m:r>
                      <m:d>
                        <m:dPr>
                          <m:begChr m:val="["/>
                          <m:endChr m:val="]"/>
                          <m:ctrlPr>
                            <a:rPr lang="en-US" b="0" i="1" smtClean="0">
                              <a:solidFill>
                                <a:srgbClr val="000000"/>
                              </a:solidFill>
                              <a:effectLst/>
                              <a:latin typeface="Cambria Math" panose="02040503050406030204" pitchFamily="18" charset="0"/>
                              <a:ea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0,1</m:t>
                          </m:r>
                        </m:e>
                      </m:d>
                      <m:r>
                        <a:rPr lang="en-US" b="0" i="1" smtClean="0">
                          <a:solidFill>
                            <a:srgbClr val="000000"/>
                          </a:solidFill>
                          <a:effectLst/>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ea typeface="Cambria Math" panose="02040503050406030204" pitchFamily="18" charset="0"/>
                            </a:rPr>
                            <m:t>𝜃</m:t>
                          </m:r>
                        </m:sub>
                      </m:sSub>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𝑥</m:t>
                          </m:r>
                        </m:e>
                      </m:d>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𝑋</m:t>
                      </m:r>
                    </m:oMath>
                  </m:oMathPara>
                </a14:m>
                <a:endParaRPr lang="en-US"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760709C3-9DC3-EAE0-280F-B5AE772DCA2B}"/>
                  </a:ext>
                </a:extLst>
              </p:cNvPr>
              <p:cNvSpPr>
                <a:spLocks noGrp="1" noRot="1" noChangeAspect="1" noMove="1" noResize="1" noEditPoints="1" noAdjustHandles="1" noChangeArrowheads="1" noChangeShapeType="1" noTextEdit="1"/>
              </p:cNvSpPr>
              <p:nvPr>
                <p:ph idx="1"/>
              </p:nvPr>
            </p:nvSpPr>
            <p:spPr>
              <a:xfrm>
                <a:off x="838200" y="1877083"/>
                <a:ext cx="10515600" cy="4615792"/>
              </a:xfrm>
              <a:blipFill>
                <a:blip r:embed="rId2"/>
                <a:stretch>
                  <a:fillRect l="-580" t="-132" r="-580"/>
                </a:stretch>
              </a:blipFill>
            </p:spPr>
            <p:txBody>
              <a:bodyPr/>
              <a:lstStyle/>
              <a:p>
                <a:r>
                  <a:rPr lang="en-US">
                    <a:noFill/>
                  </a:rPr>
                  <a:t> </a:t>
                </a:r>
              </a:p>
            </p:txBody>
          </p:sp>
        </mc:Fallback>
      </mc:AlternateContent>
    </p:spTree>
    <p:extLst>
      <p:ext uri="{BB962C8B-B14F-4D97-AF65-F5344CB8AC3E}">
        <p14:creationId xmlns:p14="http://schemas.microsoft.com/office/powerpoint/2010/main" val="1006429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822D-FD15-1241-4768-D66FC6670447}"/>
              </a:ext>
            </a:extLst>
          </p:cNvPr>
          <p:cNvSpPr>
            <a:spLocks noGrp="1"/>
          </p:cNvSpPr>
          <p:nvPr>
            <p:ph type="title"/>
          </p:nvPr>
        </p:nvSpPr>
        <p:spPr>
          <a:xfrm>
            <a:off x="1451579" y="1242669"/>
            <a:ext cx="9603275" cy="1049235"/>
          </a:xfrm>
        </p:spPr>
        <p:txBody>
          <a:bodyPr/>
          <a:lstStyle/>
          <a:p>
            <a:r>
              <a:rPr lang="en-US" dirty="0">
                <a:solidFill>
                  <a:srgbClr val="000000"/>
                </a:solidFill>
                <a:effectLst/>
                <a:latin typeface="+mn-lt"/>
              </a:rPr>
              <a:t>Probabilistic Model</a:t>
            </a:r>
            <a:endParaRPr lang="en-US"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493B40-B393-93E1-FC4C-4CF1A3C65B0B}"/>
                  </a:ext>
                </a:extLst>
              </p:cNvPr>
              <p:cNvSpPr>
                <a:spLocks noGrp="1"/>
              </p:cNvSpPr>
              <p:nvPr>
                <p:ph idx="1"/>
              </p:nvPr>
            </p:nvSpPr>
            <p:spPr/>
            <p:txBody>
              <a:bodyPr>
                <a:normAutofit/>
              </a:bodyPr>
              <a:lstStyle/>
              <a:p>
                <a:pPr marL="0" indent="0" algn="just">
                  <a:lnSpc>
                    <a:spcPct val="110000"/>
                  </a:lnSpc>
                  <a:buNone/>
                </a:pPr>
                <a:r>
                  <a:rPr lang="en-US" dirty="0">
                    <a:solidFill>
                      <a:srgbClr val="000000"/>
                    </a:solidFill>
                    <a:effectLst/>
                  </a:rPr>
                  <a:t>From an algorithmic point of view, a probabilistic model can work in two ways:</a:t>
                </a:r>
              </a:p>
              <a:p>
                <a:pPr marL="514350" indent="-514350" algn="just">
                  <a:lnSpc>
                    <a:spcPct val="110000"/>
                  </a:lnSpc>
                  <a:buFont typeface="+mj-lt"/>
                  <a:buAutoNum type="arabicPeriod"/>
                </a:pPr>
                <a:r>
                  <a:rPr lang="en-US" b="1" dirty="0">
                    <a:solidFill>
                      <a:srgbClr val="000000"/>
                    </a:solidFill>
                    <a:effectLst/>
                  </a:rPr>
                  <a:t>Density estimators, </a:t>
                </a:r>
                <a:r>
                  <a:rPr lang="en-US" dirty="0">
                    <a:solidFill>
                      <a:srgbClr val="000000"/>
                    </a:solidFill>
                    <a:effectLst/>
                  </a:rPr>
                  <a:t>a</a:t>
                </a:r>
                <a:r>
                  <a:rPr lang="en-US" b="1" dirty="0">
                    <a:solidFill>
                      <a:srgbClr val="000000"/>
                    </a:solidFill>
                    <a:effectLst/>
                  </a:rPr>
                  <a:t> </a:t>
                </a:r>
                <a:r>
                  <a:rPr lang="en-US" dirty="0">
                    <a:solidFill>
                      <a:srgbClr val="000000"/>
                    </a:solidFill>
                    <a:effectLst/>
                  </a:rPr>
                  <a:t>function that computes the probability </a:t>
                </a:r>
                <a14:m>
                  <m:oMath xmlns:m="http://schemas.openxmlformats.org/officeDocument/2006/math">
                    <m:r>
                      <a:rPr lang="en-US" b="0" i="1" smtClean="0">
                        <a:solidFill>
                          <a:srgbClr val="000000"/>
                        </a:solidFill>
                        <a:effectLst/>
                        <a:latin typeface="Cambria Math" panose="02040503050406030204" pitchFamily="18" charset="0"/>
                      </a:rPr>
                      <m:t>𝑝</m:t>
                    </m:r>
                  </m:oMath>
                </a14:m>
                <a:r>
                  <a:rPr lang="en-US" dirty="0">
                    <a:solidFill>
                      <a:srgbClr val="000000"/>
                    </a:solidFill>
                    <a:effectLst/>
                  </a:rPr>
                  <a:t> for a data sample.</a:t>
                </a:r>
              </a:p>
              <a:p>
                <a:pPr marL="514350" indent="-514350" algn="just">
                  <a:lnSpc>
                    <a:spcPct val="110000"/>
                  </a:lnSpc>
                  <a:buFont typeface="+mj-lt"/>
                  <a:buAutoNum type="arabicPeriod"/>
                </a:pPr>
                <a:r>
                  <a:rPr lang="en-US" b="1" dirty="0">
                    <a:solidFill>
                      <a:srgbClr val="000000"/>
                    </a:solidFill>
                    <a:effectLst/>
                  </a:rPr>
                  <a:t>Generative model, </a:t>
                </a:r>
                <a:r>
                  <a:rPr lang="en-US" dirty="0">
                    <a:solidFill>
                      <a:srgbClr val="000000"/>
                    </a:solidFill>
                    <a:effectLst/>
                  </a:rPr>
                  <a:t>a probabilistic model can be an algorithm that produces samples from the probability distribution </a:t>
                </a:r>
                <a14:m>
                  <m:oMath xmlns:m="http://schemas.openxmlformats.org/officeDocument/2006/math">
                    <m:r>
                      <a:rPr lang="en-US" b="0" i="1" smtClean="0">
                        <a:solidFill>
                          <a:srgbClr val="000000"/>
                        </a:solidFill>
                        <a:effectLst/>
                        <a:latin typeface="Cambria Math" panose="02040503050406030204" pitchFamily="18" charset="0"/>
                      </a:rPr>
                      <m:t>𝑝</m:t>
                    </m:r>
                  </m:oMath>
                </a14:m>
                <a:r>
                  <a:rPr lang="en-US" b="1" dirty="0">
                    <a:solidFill>
                      <a:srgbClr val="000000"/>
                    </a:solidFill>
                    <a:effectLst/>
                  </a:rPr>
                  <a:t>. </a:t>
                </a:r>
                <a:r>
                  <a:rPr lang="en-US" dirty="0">
                    <a:solidFill>
                      <a:srgbClr val="000000"/>
                    </a:solidFill>
                    <a:effectLst/>
                  </a:rPr>
                  <a:t>A prominent example are generative adversarial networks</a:t>
                </a:r>
              </a:p>
              <a:p>
                <a:pPr marL="0" indent="0" algn="just">
                  <a:lnSpc>
                    <a:spcPct val="110000"/>
                  </a:lnSpc>
                  <a:buNone/>
                </a:pPr>
                <a:r>
                  <a:rPr lang="en-US" dirty="0">
                    <a:solidFill>
                      <a:srgbClr val="000000"/>
                    </a:solidFill>
                  </a:rPr>
                  <a:t>Or </a:t>
                </a:r>
              </a:p>
              <a:p>
                <a:pPr marL="514350" indent="-514350" algn="just">
                  <a:lnSpc>
                    <a:spcPct val="110000"/>
                  </a:lnSpc>
                  <a:buFont typeface="+mj-lt"/>
                  <a:buAutoNum type="arabicPeriod"/>
                </a:pPr>
                <a:r>
                  <a:rPr lang="en-US" dirty="0">
                    <a:solidFill>
                      <a:srgbClr val="000000"/>
                    </a:solidFill>
                    <a:effectLst/>
                  </a:rPr>
                  <a:t>Model of the form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ea typeface="Cambria Math" panose="02040503050406030204" pitchFamily="18" charset="0"/>
                          </a:rPr>
                          <m:t>𝜃</m:t>
                        </m:r>
                      </m:sub>
                    </m:sSub>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e>
                    </m:d>
                  </m:oMath>
                </a14:m>
                <a:r>
                  <a:rPr lang="en-US" dirty="0">
                    <a:solidFill>
                      <a:srgbClr val="000000"/>
                    </a:solidFill>
                    <a:effectLst/>
                  </a:rPr>
                  <a:t> =&gt; </a:t>
                </a:r>
                <a:r>
                  <a:rPr lang="en-US" b="1" dirty="0"/>
                  <a:t>Discriminative</a:t>
                </a:r>
                <a:endParaRPr lang="en-US" b="1" dirty="0">
                  <a:solidFill>
                    <a:srgbClr val="000000"/>
                  </a:solidFill>
                  <a:effectLst/>
                </a:endParaRPr>
              </a:p>
              <a:p>
                <a:pPr marL="514350" indent="-514350" algn="just">
                  <a:lnSpc>
                    <a:spcPct val="110000"/>
                  </a:lnSpc>
                  <a:buFont typeface="+mj-lt"/>
                  <a:buAutoNum type="arabicPeriod"/>
                </a:pPr>
                <a:r>
                  <a:rPr lang="en-US" dirty="0">
                    <a:solidFill>
                      <a:srgbClr val="000000"/>
                    </a:solidFill>
                  </a:rPr>
                  <a:t>Model of the form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ea typeface="Cambria Math" panose="02040503050406030204" pitchFamily="18" charset="0"/>
                          </a:rPr>
                          <m:t>𝜃</m:t>
                        </m:r>
                      </m:sub>
                    </m:sSub>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e>
                    </m:d>
                  </m:oMath>
                </a14:m>
                <a:r>
                  <a:rPr lang="en-US" dirty="0">
                    <a:solidFill>
                      <a:srgbClr val="000000"/>
                    </a:solidFill>
                    <a:effectLst/>
                  </a:rPr>
                  <a:t> =&gt; </a:t>
                </a:r>
                <a:r>
                  <a:rPr lang="en-US" b="1" dirty="0">
                    <a:solidFill>
                      <a:srgbClr val="000000"/>
                    </a:solidFill>
                  </a:rPr>
                  <a:t>Generative</a:t>
                </a:r>
                <a:endParaRPr lang="en-US"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11493B40-B393-93E1-FC4C-4CF1A3C65B0B}"/>
                  </a:ext>
                </a:extLst>
              </p:cNvPr>
              <p:cNvSpPr>
                <a:spLocks noGrp="1" noRot="1" noChangeAspect="1" noMove="1" noResize="1" noEditPoints="1" noAdjustHandles="1" noChangeArrowheads="1" noChangeShapeType="1" noTextEdit="1"/>
              </p:cNvSpPr>
              <p:nvPr>
                <p:ph idx="1"/>
              </p:nvPr>
            </p:nvSpPr>
            <p:spPr>
              <a:blipFill>
                <a:blip r:embed="rId2"/>
                <a:stretch>
                  <a:fillRect l="-635" t="-883" r="-698" b="-1237"/>
                </a:stretch>
              </a:blipFill>
            </p:spPr>
            <p:txBody>
              <a:bodyPr/>
              <a:lstStyle/>
              <a:p>
                <a:r>
                  <a:rPr lang="en-US">
                    <a:noFill/>
                  </a:rPr>
                  <a:t> </a:t>
                </a:r>
              </a:p>
            </p:txBody>
          </p:sp>
        </mc:Fallback>
      </mc:AlternateContent>
    </p:spTree>
    <p:extLst>
      <p:ext uri="{BB962C8B-B14F-4D97-AF65-F5344CB8AC3E}">
        <p14:creationId xmlns:p14="http://schemas.microsoft.com/office/powerpoint/2010/main" val="140713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25F35-FE9E-B3AF-4D2D-C440043F97F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E244B7-3A97-D42D-93D6-3E1080DB06B0}"/>
                  </a:ext>
                </a:extLst>
              </p:cNvPr>
              <p:cNvSpPr>
                <a:spLocks noGrp="1"/>
              </p:cNvSpPr>
              <p:nvPr>
                <p:ph type="title"/>
              </p:nvPr>
            </p:nvSpPr>
            <p:spPr>
              <a:xfrm>
                <a:off x="1489679" y="1166469"/>
                <a:ext cx="9603275" cy="1049235"/>
              </a:xfrm>
            </p:spPr>
            <p:txBody>
              <a:bodyPr/>
              <a:lstStyle/>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𝜃</m:t>
                    </m:r>
                  </m:oMath>
                </a14:m>
                <a:r>
                  <a:rPr lang="en-US" dirty="0">
                    <a:solidFill>
                      <a:srgbClr val="000000"/>
                    </a:solidFill>
                    <a:effectLst/>
                    <a:latin typeface="+mn-lt"/>
                  </a:rPr>
                  <a:t> </a:t>
                </a:r>
                <a:r>
                  <a:rPr lang="en-US" dirty="0">
                    <a:solidFill>
                      <a:srgbClr val="000000"/>
                    </a:solidFill>
                    <a:latin typeface="+mn-lt"/>
                  </a:rPr>
                  <a:t>For Probabilistic Model</a:t>
                </a:r>
                <a:endParaRPr lang="en-US" dirty="0">
                  <a:latin typeface="+mn-lt"/>
                </a:endParaRPr>
              </a:p>
            </p:txBody>
          </p:sp>
        </mc:Choice>
        <mc:Fallback xmlns="">
          <p:sp>
            <p:nvSpPr>
              <p:cNvPr id="2" name="Title 1">
                <a:extLst>
                  <a:ext uri="{FF2B5EF4-FFF2-40B4-BE49-F238E27FC236}">
                    <a16:creationId xmlns:a16="http://schemas.microsoft.com/office/drawing/2014/main" id="{00E244B7-3A97-D42D-93D6-3E1080DB06B0}"/>
                  </a:ext>
                </a:extLst>
              </p:cNvPr>
              <p:cNvSpPr>
                <a:spLocks noGrp="1" noRot="1" noChangeAspect="1" noMove="1" noResize="1" noEditPoints="1" noAdjustHandles="1" noChangeArrowheads="1" noChangeShapeType="1" noTextEdit="1"/>
              </p:cNvSpPr>
              <p:nvPr>
                <p:ph type="title"/>
              </p:nvPr>
            </p:nvSpPr>
            <p:spPr>
              <a:xfrm>
                <a:off x="1489679" y="1166469"/>
                <a:ext cx="9603275" cy="1049235"/>
              </a:xfrm>
              <a:blipFill>
                <a:blip r:embed="rId2"/>
                <a:stretch>
                  <a:fillRect t="-122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5EA099-8B2A-56EC-DC25-96F69A9DAC46}"/>
                  </a:ext>
                </a:extLst>
              </p:cNvPr>
              <p:cNvSpPr>
                <a:spLocks noGrp="1"/>
              </p:cNvSpPr>
              <p:nvPr>
                <p:ph idx="1"/>
              </p:nvPr>
            </p:nvSpPr>
            <p:spPr>
              <a:xfrm>
                <a:off x="838200" y="1825624"/>
                <a:ext cx="10515600" cy="4575175"/>
              </a:xfrm>
            </p:spPr>
            <p:txBody>
              <a:bodyPr>
                <a:normAutofit/>
              </a:bodyPr>
              <a:lstStyle/>
              <a:p>
                <a:pPr algn="just">
                  <a:lnSpc>
                    <a:spcPct val="100000"/>
                  </a:lnSpc>
                </a:pPr>
                <a:r>
                  <a:rPr lang="en-US" dirty="0"/>
                  <a:t>Similarly to the deterministic case, probabilistic models may depend on parameters </a:t>
                </a:r>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𝜃</m:t>
                    </m:r>
                  </m:oMath>
                </a14:m>
                <a:r>
                  <a:rPr lang="en-US" dirty="0"/>
                  <a:t>. Examples of such distributions in one dimension are the normal or Gaussian distribution with the mean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r>
                  <a:rPr lang="en-US" dirty="0"/>
                  <a:t>.</a:t>
                </a:r>
              </a:p>
              <a:p>
                <a:pPr marL="0" indent="0" algn="just">
                  <a:lnSpc>
                    <a:spcPct val="100000"/>
                  </a:lnSpc>
                  <a:buNone/>
                </a:pPr>
                <a:endParaRPr lang="en-US" dirty="0"/>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r>
                            <a:rPr lang="en-US" i="1">
                              <a:latin typeface="Cambria Math" panose="02040503050406030204" pitchFamily="18" charset="0"/>
                              <a:ea typeface="Cambria Math" panose="02040503050406030204" pitchFamily="18" charset="0"/>
                            </a:rPr>
                            <m:t>𝜎</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sup>
                      </m:sSup>
                      <m:r>
                        <a:rPr lang="en-US" b="0" i="1" smtClean="0">
                          <a:latin typeface="Cambria Math" panose="02040503050406030204" pitchFamily="18" charset="0"/>
                        </a:rPr>
                        <m:t> </m:t>
                      </m:r>
                    </m:oMath>
                  </m:oMathPara>
                </a14:m>
                <a:endParaRPr lang="el-GR" dirty="0"/>
              </a:p>
              <a:p>
                <a:pPr algn="just">
                  <a:lnSpc>
                    <a:spcPct val="100000"/>
                  </a:lnSpc>
                </a:pPr>
                <a:endParaRPr lang="en-US" dirty="0">
                  <a:solidFill>
                    <a:srgbClr val="000000"/>
                  </a:solidFill>
                  <a:effectLst/>
                </a:endParaRPr>
              </a:p>
              <a:p>
                <a:pPr algn="just">
                  <a:lnSpc>
                    <a:spcPct val="100000"/>
                  </a:lnSpc>
                </a:pPr>
                <a:r>
                  <a:rPr lang="el-GR" dirty="0">
                    <a:solidFill>
                      <a:srgbClr val="000000"/>
                    </a:solidFill>
                    <a:effectLst/>
                  </a:rPr>
                  <a:t>σ, μ</a:t>
                </a:r>
                <a:r>
                  <a:rPr lang="en-US" dirty="0">
                    <a:solidFill>
                      <a:srgbClr val="000000"/>
                    </a:solidFill>
                    <a:effectLst/>
                  </a:rPr>
                  <a:t> can be understood as parameters or hyperparameters of the probabilistic model.</a:t>
                </a:r>
              </a:p>
            </p:txBody>
          </p:sp>
        </mc:Choice>
        <mc:Fallback xmlns="">
          <p:sp>
            <p:nvSpPr>
              <p:cNvPr id="3" name="Content Placeholder 2">
                <a:extLst>
                  <a:ext uri="{FF2B5EF4-FFF2-40B4-BE49-F238E27FC236}">
                    <a16:creationId xmlns:a16="http://schemas.microsoft.com/office/drawing/2014/main" id="{885EA099-8B2A-56EC-DC25-96F69A9DAC46}"/>
                  </a:ext>
                </a:extLst>
              </p:cNvPr>
              <p:cNvSpPr>
                <a:spLocks noGrp="1" noRot="1" noChangeAspect="1" noMove="1" noResize="1" noEditPoints="1" noAdjustHandles="1" noChangeArrowheads="1" noChangeShapeType="1" noTextEdit="1"/>
              </p:cNvSpPr>
              <p:nvPr>
                <p:ph idx="1"/>
              </p:nvPr>
            </p:nvSpPr>
            <p:spPr>
              <a:xfrm>
                <a:off x="838200" y="1825624"/>
                <a:ext cx="10515600" cy="4575175"/>
              </a:xfrm>
              <a:blipFill>
                <a:blip r:embed="rId3"/>
                <a:stretch>
                  <a:fillRect l="-1086" t="-1381" r="-1086" b="-829"/>
                </a:stretch>
              </a:blipFill>
            </p:spPr>
            <p:txBody>
              <a:bodyPr/>
              <a:lstStyle/>
              <a:p>
                <a:r>
                  <a:rPr lang="en-US">
                    <a:noFill/>
                  </a:rPr>
                  <a:t> </a:t>
                </a:r>
              </a:p>
            </p:txBody>
          </p:sp>
        </mc:Fallback>
      </mc:AlternateContent>
    </p:spTree>
    <p:extLst>
      <p:ext uri="{BB962C8B-B14F-4D97-AF65-F5344CB8AC3E}">
        <p14:creationId xmlns:p14="http://schemas.microsoft.com/office/powerpoint/2010/main" val="3746990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6482-6B61-72B3-B2E1-A57779FC9D0A}"/>
              </a:ext>
            </a:extLst>
          </p:cNvPr>
          <p:cNvSpPr>
            <a:spLocks noGrp="1"/>
          </p:cNvSpPr>
          <p:nvPr>
            <p:ph type="title"/>
          </p:nvPr>
        </p:nvSpPr>
        <p:spPr>
          <a:xfrm>
            <a:off x="1546829" y="1171186"/>
            <a:ext cx="9603275" cy="1049235"/>
          </a:xfrm>
        </p:spPr>
        <p:txBody>
          <a:bodyPr/>
          <a:lstStyle/>
          <a:p>
            <a:r>
              <a:rPr lang="en-US" dirty="0">
                <a:latin typeface="+mn-lt"/>
              </a:rPr>
              <a:t>Model output?</a:t>
            </a:r>
          </a:p>
        </p:txBody>
      </p:sp>
      <p:sp>
        <p:nvSpPr>
          <p:cNvPr id="3" name="Content Placeholder 2">
            <a:extLst>
              <a:ext uri="{FF2B5EF4-FFF2-40B4-BE49-F238E27FC236}">
                <a16:creationId xmlns:a16="http://schemas.microsoft.com/office/drawing/2014/main" id="{7F6EFF49-2734-9991-1370-85C2792CA127}"/>
              </a:ext>
            </a:extLst>
          </p:cNvPr>
          <p:cNvSpPr>
            <a:spLocks noGrp="1"/>
          </p:cNvSpPr>
          <p:nvPr>
            <p:ph idx="1"/>
          </p:nvPr>
        </p:nvSpPr>
        <p:spPr>
          <a:xfrm>
            <a:off x="914401" y="2073791"/>
            <a:ext cx="10515600" cy="2406133"/>
          </a:xfrm>
        </p:spPr>
        <p:txBody>
          <a:bodyPr/>
          <a:lstStyle/>
          <a:p>
            <a:pPr marL="0" indent="0" algn="just">
              <a:lnSpc>
                <a:spcPct val="100000"/>
              </a:lnSpc>
              <a:buNone/>
            </a:pPr>
            <a:r>
              <a:rPr lang="en-US" dirty="0">
                <a:solidFill>
                  <a:srgbClr val="000000"/>
                </a:solidFill>
                <a:effectLst/>
              </a:rPr>
              <a:t>If a probabilistic model defines a distribution p(x, y) over the data, one can derive a conditional distribution over the outputs given the input p(</a:t>
            </a:r>
            <a:r>
              <a:rPr lang="en-US" dirty="0" err="1">
                <a:solidFill>
                  <a:srgbClr val="000000"/>
                </a:solidFill>
                <a:effectLst/>
              </a:rPr>
              <a:t>y|x</a:t>
            </a:r>
            <a:r>
              <a:rPr lang="en-US" dirty="0">
                <a:solidFill>
                  <a:srgbClr val="000000"/>
                </a:solidFill>
                <a:effectLst/>
              </a:rPr>
              <a:t>) by </a:t>
            </a:r>
            <a:r>
              <a:rPr lang="en-US" dirty="0" err="1">
                <a:solidFill>
                  <a:srgbClr val="000000"/>
                </a:solidFill>
                <a:effectLst/>
              </a:rPr>
              <a:t>marginalising</a:t>
            </a:r>
            <a:r>
              <a:rPr lang="en-US" dirty="0">
                <a:solidFill>
                  <a:srgbClr val="000000"/>
                </a:solidFill>
                <a:effectLst/>
              </a:rPr>
              <a:t> or “slicing through” the model. The maximum or mean of the conditional distribution can be interpreted as the </a:t>
            </a:r>
            <a:r>
              <a:rPr lang="en-US" b="1" dirty="0">
                <a:solidFill>
                  <a:srgbClr val="000000"/>
                </a:solidFill>
                <a:effectLst/>
              </a:rPr>
              <a:t>output of the model</a:t>
            </a:r>
          </a:p>
        </p:txBody>
      </p:sp>
      <p:pic>
        <p:nvPicPr>
          <p:cNvPr id="4" name="Picture 3">
            <a:extLst>
              <a:ext uri="{FF2B5EF4-FFF2-40B4-BE49-F238E27FC236}">
                <a16:creationId xmlns:a16="http://schemas.microsoft.com/office/drawing/2014/main" id="{C6A8BFD2-8B45-7233-985A-0587197CA20E}"/>
              </a:ext>
            </a:extLst>
          </p:cNvPr>
          <p:cNvPicPr>
            <a:picLocks noChangeAspect="1"/>
          </p:cNvPicPr>
          <p:nvPr/>
        </p:nvPicPr>
        <p:blipFill>
          <a:blip r:embed="rId2"/>
          <a:stretch>
            <a:fillRect/>
          </a:stretch>
        </p:blipFill>
        <p:spPr>
          <a:xfrm>
            <a:off x="4650942" y="3280031"/>
            <a:ext cx="7064365" cy="288710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56164A-12A8-D118-382A-EF2206F94EDC}"/>
                  </a:ext>
                </a:extLst>
              </p:cNvPr>
              <p:cNvSpPr txBox="1"/>
              <p:nvPr/>
            </p:nvSpPr>
            <p:spPr>
              <a:xfrm>
                <a:off x="302226" y="3960831"/>
                <a:ext cx="4348716" cy="2118144"/>
              </a:xfrm>
              <a:prstGeom prst="rect">
                <a:avLst/>
              </a:prstGeom>
              <a:noFill/>
            </p:spPr>
            <p:txBody>
              <a:bodyPr wrap="square" rtlCol="0">
                <a:spAutoFit/>
              </a:bodyPr>
              <a:lstStyle/>
              <a:p>
                <a:pPr marL="0" indent="0" algn="l">
                  <a:lnSpc>
                    <a:spcPct val="100000"/>
                  </a:lnSpc>
                  <a:buNone/>
                </a:pPr>
                <a14:m>
                  <m:oMathPara xmlns:m="http://schemas.openxmlformats.org/officeDocument/2006/math">
                    <m:oMathParaPr>
                      <m:jc m:val="centerGroup"/>
                    </m:oMathParaPr>
                    <m:oMath xmlns:m="http://schemas.openxmlformats.org/officeDocument/2006/math">
                      <m:sSub>
                        <m:sSubPr>
                          <m:ctrlPr>
                            <a:rPr lang="el-GR" sz="280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𝜃</m:t>
                          </m:r>
                        </m:sub>
                      </m:sSub>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𝑚𝑎𝑥</m:t>
                          </m:r>
                        </m:e>
                        <m:sub>
                          <m:r>
                            <a:rPr lang="en-US" sz="2800" b="0" i="1" smtClean="0">
                              <a:latin typeface="Cambria Math" panose="02040503050406030204" pitchFamily="18" charset="0"/>
                            </a:rPr>
                            <m:t>𝑦</m:t>
                          </m:r>
                        </m:sub>
                      </m:sSub>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i="1" smtClean="0">
                              <a:latin typeface="Cambria Math" panose="02040503050406030204" pitchFamily="18" charset="0"/>
                              <a:ea typeface="Cambria Math" panose="02040503050406030204" pitchFamily="18" charset="0"/>
                            </a:rPr>
                            <m:t>𝜃</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m:oMathPara>
                </a14:m>
                <a:endParaRPr lang="en-US" sz="2800" b="1" dirty="0">
                  <a:solidFill>
                    <a:srgbClr val="000000"/>
                  </a:solidFill>
                  <a:effectLst/>
                </a:endParaRPr>
              </a:p>
              <a:p>
                <a:pPr marL="0" indent="0" algn="l">
                  <a:lnSpc>
                    <a:spcPct val="100000"/>
                  </a:lnSpc>
                  <a:buNone/>
                </a:pPr>
                <a14:m>
                  <m:oMathPara xmlns:m="http://schemas.openxmlformats.org/officeDocument/2006/math">
                    <m:oMathParaPr>
                      <m:jc m:val="centerGroup"/>
                    </m:oMathParaPr>
                    <m:oMath xmlns:m="http://schemas.openxmlformats.org/officeDocument/2006/math">
                      <m:sSub>
                        <m:sSubPr>
                          <m:ctrlPr>
                            <a:rPr lang="el-GR" sz="280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𝜃</m:t>
                          </m:r>
                        </m:sub>
                      </m:sSub>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nary>
                        <m:naryPr>
                          <m:limLoc m:val="undOvr"/>
                          <m:subHide m:val="on"/>
                          <m:supHide m:val="on"/>
                          <m:ctrlPr>
                            <a:rPr lang="en-US" sz="2800" b="0" i="1" smtClean="0">
                              <a:latin typeface="Cambria Math" panose="02040503050406030204" pitchFamily="18" charset="0"/>
                            </a:rPr>
                          </m:ctrlPr>
                        </m:naryPr>
                        <m:sub/>
                        <m:sup/>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𝑦</m:t>
                              </m:r>
                            </m:e>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𝑦𝑑𝑦</m:t>
                          </m:r>
                        </m:e>
                      </m:nary>
                    </m:oMath>
                  </m:oMathPara>
                </a14:m>
                <a:endParaRPr lang="en-US" sz="2800" b="1" dirty="0">
                  <a:solidFill>
                    <a:srgbClr val="000000"/>
                  </a:solidFill>
                  <a:effectLst/>
                </a:endParaRPr>
              </a:p>
              <a:p>
                <a:endParaRPr lang="en-US" sz="2800" dirty="0"/>
              </a:p>
            </p:txBody>
          </p:sp>
        </mc:Choice>
        <mc:Fallback xmlns="">
          <p:sp>
            <p:nvSpPr>
              <p:cNvPr id="5" name="TextBox 4">
                <a:extLst>
                  <a:ext uri="{FF2B5EF4-FFF2-40B4-BE49-F238E27FC236}">
                    <a16:creationId xmlns:a16="http://schemas.microsoft.com/office/drawing/2014/main" id="{5956164A-12A8-D118-382A-EF2206F94EDC}"/>
                  </a:ext>
                </a:extLst>
              </p:cNvPr>
              <p:cNvSpPr txBox="1">
                <a:spLocks noRot="1" noChangeAspect="1" noMove="1" noResize="1" noEditPoints="1" noAdjustHandles="1" noChangeArrowheads="1" noChangeShapeType="1" noTextEdit="1"/>
              </p:cNvSpPr>
              <p:nvPr/>
            </p:nvSpPr>
            <p:spPr>
              <a:xfrm>
                <a:off x="302226" y="3960831"/>
                <a:ext cx="4348716" cy="211814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9234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5196C-C509-4FEB-D9AC-01AD3C67FB60}"/>
              </a:ext>
            </a:extLst>
          </p:cNvPr>
          <p:cNvSpPr>
            <a:spLocks noGrp="1"/>
          </p:cNvSpPr>
          <p:nvPr>
            <p:ph type="title"/>
          </p:nvPr>
        </p:nvSpPr>
        <p:spPr>
          <a:xfrm>
            <a:off x="1451579" y="1147419"/>
            <a:ext cx="9603275" cy="1049235"/>
          </a:xfrm>
        </p:spPr>
        <p:txBody>
          <a:bodyPr/>
          <a:lstStyle/>
          <a:p>
            <a:r>
              <a:rPr lang="en-US" dirty="0">
                <a:solidFill>
                  <a:srgbClr val="000000"/>
                </a:solidFill>
                <a:latin typeface="+mn-lt"/>
              </a:rPr>
              <a:t>Deterministic and Probabilistic Relation</a:t>
            </a:r>
            <a:endParaRPr lang="en-US" dirty="0">
              <a:latin typeface="+mn-lt"/>
            </a:endParaRPr>
          </a:p>
        </p:txBody>
      </p:sp>
      <p:sp>
        <p:nvSpPr>
          <p:cNvPr id="3" name="Content Placeholder 2">
            <a:extLst>
              <a:ext uri="{FF2B5EF4-FFF2-40B4-BE49-F238E27FC236}">
                <a16:creationId xmlns:a16="http://schemas.microsoft.com/office/drawing/2014/main" id="{5A9159CE-10BB-B510-8267-024C558E98F0}"/>
              </a:ext>
            </a:extLst>
          </p:cNvPr>
          <p:cNvSpPr>
            <a:spLocks noGrp="1"/>
          </p:cNvSpPr>
          <p:nvPr>
            <p:ph idx="1"/>
          </p:nvPr>
        </p:nvSpPr>
        <p:spPr/>
        <p:txBody>
          <a:bodyPr>
            <a:normAutofit lnSpcReduction="10000"/>
          </a:bodyPr>
          <a:lstStyle/>
          <a:p>
            <a:pPr marL="0" indent="0" algn="just">
              <a:lnSpc>
                <a:spcPct val="120000"/>
              </a:lnSpc>
              <a:buNone/>
            </a:pPr>
            <a:r>
              <a:rPr lang="en-US" dirty="0">
                <a:solidFill>
                  <a:srgbClr val="000000"/>
                </a:solidFill>
                <a:effectLst/>
              </a:rPr>
              <a:t>The deterministic and probabilistic approach to machine learning is highly interlinked. However, the logic of model design and training is sometimes slightly different for the two perspectives.</a:t>
            </a:r>
          </a:p>
          <a:p>
            <a:pPr marL="514350" indent="-514350" algn="just">
              <a:lnSpc>
                <a:spcPct val="120000"/>
              </a:lnSpc>
              <a:buFont typeface="+mj-lt"/>
              <a:buAutoNum type="arabicPeriod"/>
            </a:pPr>
            <a:r>
              <a:rPr lang="en-US" dirty="0">
                <a:solidFill>
                  <a:srgbClr val="000000"/>
                </a:solidFill>
              </a:rPr>
              <a:t>Deterministic =&gt; Probabilistic </a:t>
            </a:r>
          </a:p>
          <a:p>
            <a:pPr lvl="1" algn="just">
              <a:lnSpc>
                <a:spcPct val="120000"/>
              </a:lnSpc>
            </a:pPr>
            <a:r>
              <a:rPr lang="en-US" dirty="0">
                <a:solidFill>
                  <a:srgbClr val="000000"/>
                </a:solidFill>
              </a:rPr>
              <a:t>The continuous outcome of a deterministic model can be turned into a probability distribution for classification tasks.</a:t>
            </a:r>
          </a:p>
          <a:p>
            <a:pPr lvl="1" algn="just">
              <a:lnSpc>
                <a:spcPct val="120000"/>
              </a:lnSpc>
            </a:pPr>
            <a:r>
              <a:rPr lang="en-US" dirty="0">
                <a:solidFill>
                  <a:srgbClr val="000000"/>
                </a:solidFill>
                <a:effectLst/>
              </a:rPr>
              <a:t>Introducing noise into a model</a:t>
            </a:r>
            <a:endParaRPr lang="en-US" dirty="0">
              <a:solidFill>
                <a:srgbClr val="000000"/>
              </a:solidFill>
            </a:endParaRPr>
          </a:p>
          <a:p>
            <a:pPr marL="514350" indent="-514350" algn="just">
              <a:lnSpc>
                <a:spcPct val="120000"/>
              </a:lnSpc>
              <a:buAutoNum type="arabicPeriod" startAt="2"/>
            </a:pPr>
            <a:r>
              <a:rPr lang="en-US" dirty="0">
                <a:solidFill>
                  <a:srgbClr val="000000"/>
                </a:solidFill>
              </a:rPr>
              <a:t>Probabilistic  =&gt; Deterministic</a:t>
            </a:r>
          </a:p>
          <a:p>
            <a:pPr lvl="1" algn="just">
              <a:lnSpc>
                <a:spcPct val="120000"/>
              </a:lnSpc>
            </a:pPr>
            <a:r>
              <a:rPr lang="en-US" dirty="0">
                <a:solidFill>
                  <a:srgbClr val="000000"/>
                </a:solidFill>
                <a:effectLst/>
              </a:rPr>
              <a:t>interpret the most likely label for a given input as the prediction</a:t>
            </a:r>
          </a:p>
          <a:p>
            <a:pPr marL="0" indent="0" algn="just">
              <a:lnSpc>
                <a:spcPct val="120000"/>
              </a:lnSpc>
              <a:buNone/>
            </a:pPr>
            <a:endParaRPr lang="en-US" dirty="0">
              <a:solidFill>
                <a:srgbClr val="000000"/>
              </a:solidFill>
            </a:endParaRPr>
          </a:p>
        </p:txBody>
      </p:sp>
    </p:spTree>
    <p:extLst>
      <p:ext uri="{BB962C8B-B14F-4D97-AF65-F5344CB8AC3E}">
        <p14:creationId xmlns:p14="http://schemas.microsoft.com/office/powerpoint/2010/main" val="192542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22318B-527D-E55E-1CB6-B979B37C3D9A}"/>
              </a:ext>
            </a:extLst>
          </p:cNvPr>
          <p:cNvSpPr>
            <a:spLocks noGrp="1"/>
          </p:cNvSpPr>
          <p:nvPr>
            <p:ph idx="1"/>
          </p:nvPr>
        </p:nvSpPr>
        <p:spPr>
          <a:xfrm>
            <a:off x="1515320" y="2265889"/>
            <a:ext cx="9603275" cy="3450613"/>
          </a:xfrm>
        </p:spPr>
        <p:txBody>
          <a:bodyPr>
            <a:noAutofit/>
          </a:bodyPr>
          <a:lstStyle/>
          <a:p>
            <a:pPr marL="514350" indent="-514350" algn="just">
              <a:lnSpc>
                <a:spcPct val="120000"/>
              </a:lnSpc>
              <a:buFont typeface="+mj-lt"/>
              <a:buAutoNum type="arabicPeriod"/>
            </a:pPr>
            <a:r>
              <a:rPr lang="en-US" b="1" dirty="0">
                <a:latin typeface="Arial" panose="020B0604020202020204" pitchFamily="34" charset="0"/>
                <a:cs typeface="Arial" panose="020B0604020202020204" pitchFamily="34" charset="0"/>
              </a:rPr>
              <a:t>Large data</a:t>
            </a:r>
            <a:r>
              <a:rPr lang="en-US" dirty="0">
                <a:latin typeface="Arial" panose="020B0604020202020204" pitchFamily="34" charset="0"/>
                <a:cs typeface="Arial" panose="020B0604020202020204" pitchFamily="34" charset="0"/>
              </a:rPr>
              <a:t>: the </a:t>
            </a:r>
            <a:r>
              <a:rPr lang="en-US" dirty="0">
                <a:solidFill>
                  <a:srgbClr val="000000"/>
                </a:solidFill>
                <a:effectLst/>
                <a:latin typeface="Arial" panose="020B0604020202020204" pitchFamily="34" charset="0"/>
                <a:cs typeface="Arial" panose="020B0604020202020204" pitchFamily="34" charset="0"/>
              </a:rPr>
              <a:t>attraction of machine learning, therefore, lies in </a:t>
            </a:r>
            <a:r>
              <a:rPr lang="en-US" u="sng" dirty="0">
                <a:solidFill>
                  <a:srgbClr val="000000"/>
                </a:solidFill>
                <a:effectLst/>
                <a:latin typeface="Arial" panose="020B0604020202020204" pitchFamily="34" charset="0"/>
                <a:cs typeface="Arial" panose="020B0604020202020204" pitchFamily="34" charset="0"/>
              </a:rPr>
              <a:t>its capability to learn from extremely large data sets</a:t>
            </a:r>
            <a:r>
              <a:rPr lang="en-US" dirty="0">
                <a:solidFill>
                  <a:srgbClr val="000000"/>
                </a:solidFill>
                <a:effectLst/>
                <a:latin typeface="Arial" panose="020B0604020202020204" pitchFamily="34" charset="0"/>
                <a:cs typeface="Arial" panose="020B0604020202020204" pitchFamily="34" charset="0"/>
              </a:rPr>
              <a:t> that only computers can process.</a:t>
            </a:r>
            <a:endParaRPr lang="en-US" dirty="0">
              <a:solidFill>
                <a:srgbClr val="000000"/>
              </a:solidFill>
              <a:latin typeface="Arial" panose="020B0604020202020204" pitchFamily="34" charset="0"/>
              <a:cs typeface="Arial" panose="020B0604020202020204" pitchFamily="34" charset="0"/>
            </a:endParaRPr>
          </a:p>
          <a:p>
            <a:pPr marL="514350" indent="-514350" algn="just">
              <a:lnSpc>
                <a:spcPct val="120000"/>
              </a:lnSpc>
              <a:buFont typeface="+mj-lt"/>
              <a:buAutoNum type="arabicPeriod"/>
            </a:pPr>
            <a:endParaRPr lang="en-US" dirty="0">
              <a:solidFill>
                <a:srgbClr val="000000"/>
              </a:solidFill>
              <a:latin typeface="Arial" panose="020B0604020202020204" pitchFamily="34" charset="0"/>
              <a:cs typeface="Arial" panose="020B0604020202020204" pitchFamily="34" charset="0"/>
            </a:endParaRPr>
          </a:p>
          <a:p>
            <a:pPr marL="514350" indent="-514350" algn="just">
              <a:lnSpc>
                <a:spcPct val="120000"/>
              </a:lnSpc>
              <a:buFont typeface="+mj-lt"/>
              <a:buAutoNum type="arabicPeriod"/>
            </a:pPr>
            <a:r>
              <a:rPr lang="en-US" b="1" dirty="0">
                <a:solidFill>
                  <a:srgbClr val="000000"/>
                </a:solidFill>
                <a:latin typeface="Arial" panose="020B0604020202020204" pitchFamily="34" charset="0"/>
                <a:cs typeface="Arial" panose="020B0604020202020204" pitchFamily="34" charset="0"/>
              </a:rPr>
              <a:t>Complex Pattern</a:t>
            </a:r>
            <a:r>
              <a:rPr lang="en-US" dirty="0">
                <a:solidFill>
                  <a:srgbClr val="000000"/>
                </a:solidFill>
                <a:latin typeface="Arial" panose="020B0604020202020204" pitchFamily="34" charset="0"/>
                <a:cs typeface="Arial" panose="020B0604020202020204" pitchFamily="34" charset="0"/>
              </a:rPr>
              <a:t>: </a:t>
            </a:r>
            <a:r>
              <a:rPr lang="en-US" dirty="0">
                <a:solidFill>
                  <a:srgbClr val="000000"/>
                </a:solidFill>
                <a:effectLst/>
                <a:latin typeface="Arial" panose="020B0604020202020204" pitchFamily="34" charset="0"/>
                <a:cs typeface="Arial" panose="020B0604020202020204" pitchFamily="34" charset="0"/>
              </a:rPr>
              <a:t>it is difficult to hand-shape a model of dynamic equations that captures the mechanism producing the data. Machine learning instead </a:t>
            </a:r>
            <a:r>
              <a:rPr lang="en-US" u="sng" dirty="0">
                <a:solidFill>
                  <a:srgbClr val="000000"/>
                </a:solidFill>
                <a:effectLst/>
                <a:latin typeface="Arial" panose="020B0604020202020204" pitchFamily="34" charset="0"/>
                <a:cs typeface="Arial" panose="020B0604020202020204" pitchFamily="34" charset="0"/>
              </a:rPr>
              <a:t>starts with a very general mathematical model, and uses data to adapt it to the case</a:t>
            </a:r>
            <a:r>
              <a:rPr lang="en-US" dirty="0">
                <a:solidFill>
                  <a:srgbClr val="000000"/>
                </a:solidFill>
                <a:latin typeface="Arial" panose="020B0604020202020204" pitchFamily="34" charset="0"/>
                <a:cs typeface="Arial" panose="020B0604020202020204" pitchFamily="34" charset="0"/>
              </a:rPr>
              <a:t>. A</a:t>
            </a:r>
            <a:r>
              <a:rPr lang="en-US" dirty="0">
                <a:solidFill>
                  <a:srgbClr val="000000"/>
                </a:solidFill>
                <a:effectLst/>
                <a:latin typeface="Arial" panose="020B0604020202020204" pitchFamily="34" charset="0"/>
                <a:cs typeface="Arial" panose="020B0604020202020204" pitchFamily="34" charset="0"/>
              </a:rPr>
              <a:t> process called </a:t>
            </a:r>
            <a:r>
              <a:rPr lang="en-US" b="1" dirty="0">
                <a:solidFill>
                  <a:srgbClr val="000000"/>
                </a:solidFill>
                <a:effectLst/>
                <a:latin typeface="Arial" panose="020B0604020202020204" pitchFamily="34" charset="0"/>
                <a:cs typeface="Arial" panose="020B0604020202020204" pitchFamily="34" charset="0"/>
              </a:rPr>
              <a:t>“training”</a:t>
            </a: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EA5E6E96-C0CD-9A70-98ED-606691F4E903}"/>
              </a:ext>
            </a:extLst>
          </p:cNvPr>
          <p:cNvSpPr>
            <a:spLocks noGrp="1"/>
          </p:cNvSpPr>
          <p:nvPr>
            <p:ph type="title"/>
          </p:nvPr>
        </p:nvSpPr>
        <p:spPr>
          <a:xfrm>
            <a:off x="1515320" y="1216654"/>
            <a:ext cx="9603275" cy="1049235"/>
          </a:xfrm>
        </p:spPr>
        <p:txBody>
          <a:bodyPr/>
          <a:lstStyle/>
          <a:p>
            <a:r>
              <a:rPr lang="en-US" dirty="0">
                <a:latin typeface="+mn-lt"/>
              </a:rPr>
              <a:t>Machine Learning-Properties</a:t>
            </a:r>
          </a:p>
        </p:txBody>
      </p:sp>
    </p:spTree>
    <p:extLst>
      <p:ext uri="{BB962C8B-B14F-4D97-AF65-F5344CB8AC3E}">
        <p14:creationId xmlns:p14="http://schemas.microsoft.com/office/powerpoint/2010/main" val="2600412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35D-E05A-A48A-D29E-67C4A011ED1B}"/>
              </a:ext>
            </a:extLst>
          </p:cNvPr>
          <p:cNvSpPr>
            <a:spLocks noGrp="1"/>
          </p:cNvSpPr>
          <p:nvPr>
            <p:ph type="title"/>
          </p:nvPr>
        </p:nvSpPr>
        <p:spPr/>
        <p:txBody>
          <a:bodyPr/>
          <a:lstStyle/>
          <a:p>
            <a:r>
              <a:rPr lang="en-US" dirty="0">
                <a:solidFill>
                  <a:srgbClr val="000000"/>
                </a:solidFill>
                <a:effectLst/>
                <a:latin typeface="+mn-lt"/>
              </a:rPr>
              <a:t>Finally…</a:t>
            </a:r>
            <a:endParaRPr lang="en-US" dirty="0">
              <a:latin typeface="+mn-lt"/>
            </a:endParaRPr>
          </a:p>
        </p:txBody>
      </p:sp>
      <p:sp>
        <p:nvSpPr>
          <p:cNvPr id="3" name="Content Placeholder 2">
            <a:extLst>
              <a:ext uri="{FF2B5EF4-FFF2-40B4-BE49-F238E27FC236}">
                <a16:creationId xmlns:a16="http://schemas.microsoft.com/office/drawing/2014/main" id="{026AA321-C1D7-F8A4-967C-F55423604268}"/>
              </a:ext>
            </a:extLst>
          </p:cNvPr>
          <p:cNvSpPr>
            <a:spLocks noGrp="1"/>
          </p:cNvSpPr>
          <p:nvPr>
            <p:ph idx="1"/>
          </p:nvPr>
        </p:nvSpPr>
        <p:spPr>
          <a:xfrm>
            <a:off x="838200" y="1825625"/>
            <a:ext cx="10515600" cy="4667250"/>
          </a:xfrm>
        </p:spPr>
        <p:txBody>
          <a:bodyPr>
            <a:normAutofit/>
          </a:bodyPr>
          <a:lstStyle/>
          <a:p>
            <a:pPr algn="just"/>
            <a:r>
              <a:rPr lang="en-US" dirty="0">
                <a:solidFill>
                  <a:srgbClr val="000000"/>
                </a:solidFill>
                <a:effectLst/>
              </a:rPr>
              <a:t>When machine learning researchers </a:t>
            </a:r>
            <a:r>
              <a:rPr lang="en-US" b="1" dirty="0">
                <a:solidFill>
                  <a:srgbClr val="000000"/>
                </a:solidFill>
                <a:effectLst/>
              </a:rPr>
              <a:t>speak</a:t>
            </a:r>
            <a:r>
              <a:rPr lang="en-US" dirty="0">
                <a:solidFill>
                  <a:srgbClr val="000000"/>
                </a:solidFill>
                <a:effectLst/>
              </a:rPr>
              <a:t> of a </a:t>
            </a:r>
            <a:r>
              <a:rPr lang="en-US" b="1" dirty="0">
                <a:solidFill>
                  <a:srgbClr val="000000"/>
                </a:solidFill>
                <a:effectLst/>
              </a:rPr>
              <a:t>model</a:t>
            </a:r>
            <a:r>
              <a:rPr lang="en-US" dirty="0">
                <a:solidFill>
                  <a:srgbClr val="000000"/>
                </a:solidFill>
                <a:effectLst/>
              </a:rPr>
              <a:t>, they may refer to:</a:t>
            </a:r>
          </a:p>
          <a:p>
            <a:pPr marL="514350" indent="-514350" algn="just">
              <a:buFont typeface="+mj-lt"/>
              <a:buAutoNum type="arabicPeriod"/>
            </a:pPr>
            <a:r>
              <a:rPr lang="en-US" dirty="0">
                <a:solidFill>
                  <a:srgbClr val="000000"/>
                </a:solidFill>
              </a:rPr>
              <a:t>T</a:t>
            </a:r>
            <a:r>
              <a:rPr lang="en-US" dirty="0">
                <a:solidFill>
                  <a:srgbClr val="000000"/>
                </a:solidFill>
                <a:effectLst/>
              </a:rPr>
              <a:t>he entire family of models including hyperparameters </a:t>
            </a:r>
          </a:p>
          <a:p>
            <a:pPr marL="0" indent="0" algn="ctr">
              <a:buNone/>
            </a:pPr>
            <a:r>
              <a:rPr lang="en-US" b="1" dirty="0">
                <a:solidFill>
                  <a:srgbClr val="000000"/>
                </a:solidFill>
                <a:effectLst/>
              </a:rPr>
              <a:t>=&gt; neural networks</a:t>
            </a:r>
          </a:p>
          <a:p>
            <a:pPr marL="514350" indent="-514350" algn="just">
              <a:buAutoNum type="arabicPeriod" startAt="2"/>
            </a:pPr>
            <a:r>
              <a:rPr lang="en-US" dirty="0">
                <a:solidFill>
                  <a:srgbClr val="000000"/>
                </a:solidFill>
                <a:effectLst/>
              </a:rPr>
              <a:t>A specific configuration of hyperparameters but general parameters</a:t>
            </a:r>
          </a:p>
          <a:p>
            <a:pPr marL="0" indent="0" algn="ctr">
              <a:buNone/>
            </a:pPr>
            <a:r>
              <a:rPr lang="en-US" b="1" dirty="0">
                <a:solidFill>
                  <a:srgbClr val="000000"/>
                </a:solidFill>
              </a:rPr>
              <a:t>=&gt; </a:t>
            </a:r>
            <a:r>
              <a:rPr lang="en-US" b="1" dirty="0">
                <a:solidFill>
                  <a:srgbClr val="000000"/>
                </a:solidFill>
                <a:effectLst/>
              </a:rPr>
              <a:t>a single-layer neural network with sigmoid activation</a:t>
            </a:r>
          </a:p>
          <a:p>
            <a:pPr marL="514350" indent="-514350" algn="just">
              <a:buAutoNum type="arabicPeriod" startAt="3"/>
            </a:pPr>
            <a:r>
              <a:rPr lang="en-US" dirty="0">
                <a:solidFill>
                  <a:srgbClr val="000000"/>
                </a:solidFill>
                <a:effectLst/>
              </a:rPr>
              <a:t>single specific model from the family whose parameters have been fixed</a:t>
            </a:r>
          </a:p>
          <a:p>
            <a:pPr marL="0" indent="0" algn="ctr">
              <a:buNone/>
            </a:pPr>
            <a:r>
              <a:rPr lang="en-US" b="1" dirty="0">
                <a:solidFill>
                  <a:srgbClr val="000000"/>
                </a:solidFill>
              </a:rPr>
              <a:t>=&gt; </a:t>
            </a:r>
            <a:r>
              <a:rPr lang="en-US" b="1" dirty="0">
                <a:solidFill>
                  <a:srgbClr val="000000"/>
                </a:solidFill>
                <a:effectLst/>
              </a:rPr>
              <a:t>a trained single layer neural network with sigmoid activation</a:t>
            </a:r>
          </a:p>
        </p:txBody>
      </p:sp>
    </p:spTree>
    <p:extLst>
      <p:ext uri="{BB962C8B-B14F-4D97-AF65-F5344CB8AC3E}">
        <p14:creationId xmlns:p14="http://schemas.microsoft.com/office/powerpoint/2010/main" val="1947938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540F-1300-22A5-BA4E-35A41E989D68}"/>
              </a:ext>
            </a:extLst>
          </p:cNvPr>
          <p:cNvSpPr>
            <a:spLocks noGrp="1"/>
          </p:cNvSpPr>
          <p:nvPr>
            <p:ph type="title"/>
          </p:nvPr>
        </p:nvSpPr>
        <p:spPr/>
        <p:txBody>
          <a:bodyPr/>
          <a:lstStyle/>
          <a:p>
            <a:r>
              <a:rPr lang="en-US" dirty="0">
                <a:latin typeface="+mn-lt"/>
              </a:rPr>
              <a:t>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1EF67-8F00-32EE-413A-7577B7FE7D90}"/>
                  </a:ext>
                </a:extLst>
              </p:cNvPr>
              <p:cNvSpPr>
                <a:spLocks noGrp="1"/>
              </p:cNvSpPr>
              <p:nvPr>
                <p:ph idx="1"/>
              </p:nvPr>
            </p:nvSpPr>
            <p:spPr>
              <a:xfrm>
                <a:off x="838200" y="1825624"/>
                <a:ext cx="10515600" cy="4883519"/>
              </a:xfrm>
            </p:spPr>
            <p:txBody>
              <a:bodyPr>
                <a:normAutofit/>
              </a:bodyPr>
              <a:lstStyle/>
              <a:p>
                <a:pPr algn="just">
                  <a:lnSpc>
                    <a:spcPct val="100000"/>
                  </a:lnSpc>
                </a:pPr>
                <a:r>
                  <a:rPr lang="en-US" dirty="0">
                    <a:solidFill>
                      <a:srgbClr val="000000"/>
                    </a:solidFill>
                    <a:effectLst/>
                  </a:rPr>
                  <a:t>In order to select the best model from a model family, we need a </a:t>
                </a:r>
                <a:r>
                  <a:rPr lang="en-US" b="1" dirty="0">
                    <a:solidFill>
                      <a:srgbClr val="000000"/>
                    </a:solidFill>
                    <a:effectLst/>
                  </a:rPr>
                  <a:t>measure of quality </a:t>
                </a:r>
                <a:r>
                  <a:rPr lang="en-US" dirty="0">
                    <a:solidFill>
                      <a:srgbClr val="000000"/>
                    </a:solidFill>
                    <a:effectLst/>
                  </a:rPr>
                  <a:t>of a model. </a:t>
                </a:r>
              </a:p>
              <a:p>
                <a:pPr algn="just">
                  <a:lnSpc>
                    <a:spcPct val="100000"/>
                  </a:lnSpc>
                </a:pPr>
                <a:r>
                  <a:rPr lang="en-US" dirty="0">
                    <a:solidFill>
                      <a:srgbClr val="000000"/>
                    </a:solidFill>
                  </a:rPr>
                  <a:t>In </a:t>
                </a:r>
                <a:r>
                  <a:rPr lang="en-US" b="1" dirty="0">
                    <a:solidFill>
                      <a:srgbClr val="000000"/>
                    </a:solidFill>
                    <a:effectLst/>
                  </a:rPr>
                  <a:t>supervised learning </a:t>
                </a:r>
                <a:r>
                  <a:rPr lang="en-US" dirty="0">
                    <a:solidFill>
                      <a:srgbClr val="000000"/>
                    </a:solidFill>
                    <a:effectLst/>
                  </a:rPr>
                  <a:t>a loss measures how close the model predictions are to the target labels.</a:t>
                </a:r>
              </a:p>
              <a:p>
                <a:pPr algn="just">
                  <a:lnSpc>
                    <a:spcPct val="100000"/>
                  </a:lnSpc>
                </a:pPr>
                <a:r>
                  <a:rPr lang="en-US" dirty="0">
                    <a:solidFill>
                      <a:srgbClr val="000000"/>
                    </a:solidFill>
                    <a:effectLst/>
                  </a:rPr>
                  <a:t>the most straight forward one for classification tasks is based on the </a:t>
                </a:r>
                <a:r>
                  <a:rPr lang="en-US" b="1" dirty="0">
                    <a:solidFill>
                      <a:srgbClr val="000000"/>
                    </a:solidFill>
                    <a:effectLst/>
                  </a:rPr>
                  <a:t>accuracy</a:t>
                </a:r>
                <a:r>
                  <a:rPr lang="en-US" dirty="0">
                    <a:solidFill>
                      <a:srgbClr val="000000"/>
                    </a:solidFill>
                    <a:effectLst/>
                  </a:rPr>
                  <a:t> of a model</a:t>
                </a:r>
              </a:p>
              <a:p>
                <a:pPr algn="just">
                  <a:lnSpc>
                    <a:spcPct val="100000"/>
                  </a:lnSpc>
                </a:pPr>
                <a:endParaRPr lang="en-US" dirty="0">
                  <a:solidFill>
                    <a:srgbClr val="000000"/>
                  </a:solidFill>
                  <a:effectLst/>
                </a:endParaRPr>
              </a:p>
              <a:p>
                <a:pPr marL="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rgbClr val="000000"/>
                          </a:solidFill>
                          <a:effectLst/>
                          <a:latin typeface="Cambria Math" panose="02040503050406030204" pitchFamily="18" charset="0"/>
                        </a:rPr>
                        <m:t>𝐴𝑐𝑐𝑢𝑟𝑎𝑐𝑦</m:t>
                      </m:r>
                      <m:r>
                        <a:rPr lang="en-US" b="0" i="1" smtClean="0">
                          <a:solidFill>
                            <a:srgbClr val="000000"/>
                          </a:solidFill>
                          <a:effectLst/>
                          <a:latin typeface="Cambria Math" panose="02040503050406030204" pitchFamily="18" charset="0"/>
                        </a:rPr>
                        <m:t>= </m:t>
                      </m:r>
                      <m:f>
                        <m:fPr>
                          <m:ctrlPr>
                            <a:rPr lang="en-US" i="1" smtClean="0">
                              <a:solidFill>
                                <a:srgbClr val="000000"/>
                              </a:solidFill>
                              <a:effectLst/>
                              <a:latin typeface="Cambria Math" panose="02040503050406030204" pitchFamily="18" charset="0"/>
                            </a:rPr>
                          </m:ctrlPr>
                        </m:fPr>
                        <m:num>
                          <m:r>
                            <m:rPr>
                              <m:nor/>
                            </m:rPr>
                            <a:rPr lang="en-US" i="1"/>
                            <m:t>number</m:t>
                          </m:r>
                          <m:r>
                            <m:rPr>
                              <m:nor/>
                            </m:rPr>
                            <a:rPr lang="en-US" i="1"/>
                            <m:t> </m:t>
                          </m:r>
                          <m:r>
                            <m:rPr>
                              <m:nor/>
                            </m:rPr>
                            <a:rPr lang="en-US" i="1"/>
                            <m:t>of</m:t>
                          </m:r>
                          <m:r>
                            <m:rPr>
                              <m:nor/>
                            </m:rPr>
                            <a:rPr lang="en-US" i="1"/>
                            <m:t> </m:t>
                          </m:r>
                          <m:r>
                            <m:rPr>
                              <m:nor/>
                            </m:rPr>
                            <a:rPr lang="en-US" i="1"/>
                            <m:t>correctly</m:t>
                          </m:r>
                          <m:r>
                            <m:rPr>
                              <m:nor/>
                            </m:rPr>
                            <a:rPr lang="en-US" i="1"/>
                            <m:t> </m:t>
                          </m:r>
                          <m:r>
                            <m:rPr>
                              <m:nor/>
                            </m:rPr>
                            <a:rPr lang="en-US" i="1"/>
                            <m:t>classified</m:t>
                          </m:r>
                          <m:r>
                            <m:rPr>
                              <m:nor/>
                            </m:rPr>
                            <a:rPr lang="en-US" i="1"/>
                            <m:t> </m:t>
                          </m:r>
                          <m:r>
                            <m:rPr>
                              <m:nor/>
                            </m:rPr>
                            <a:rPr lang="en-US" i="1"/>
                            <m:t>examples</m:t>
                          </m:r>
                          <m:r>
                            <m:rPr>
                              <m:nor/>
                            </m:rPr>
                            <a:rPr lang="en-US" i="1"/>
                            <m:t> </m:t>
                          </m:r>
                        </m:num>
                        <m:den>
                          <m:r>
                            <m:rPr>
                              <m:nor/>
                            </m:rPr>
                            <a:rPr lang="en-US" i="1"/>
                            <m:t>total</m:t>
                          </m:r>
                          <m:r>
                            <m:rPr>
                              <m:nor/>
                            </m:rPr>
                            <a:rPr lang="en-US" i="1"/>
                            <m:t> </m:t>
                          </m:r>
                          <m:r>
                            <m:rPr>
                              <m:nor/>
                            </m:rPr>
                            <a:rPr lang="en-US" i="1"/>
                            <m:t>number</m:t>
                          </m:r>
                          <m:r>
                            <m:rPr>
                              <m:nor/>
                            </m:rPr>
                            <a:rPr lang="en-US" i="1"/>
                            <m:t> </m:t>
                          </m:r>
                          <m:r>
                            <m:rPr>
                              <m:nor/>
                            </m:rPr>
                            <a:rPr lang="en-US" i="1"/>
                            <m:t>of</m:t>
                          </m:r>
                          <m:r>
                            <m:rPr>
                              <m:nor/>
                            </m:rPr>
                            <a:rPr lang="en-US" i="1"/>
                            <m:t> </m:t>
                          </m:r>
                          <m:r>
                            <m:rPr>
                              <m:nor/>
                            </m:rPr>
                            <a:rPr lang="en-US" i="1"/>
                            <m:t>examples</m:t>
                          </m:r>
                          <m:r>
                            <m:rPr>
                              <m:nor/>
                            </m:rPr>
                            <a:rPr lang="en-US" i="1"/>
                            <m:t> </m:t>
                          </m:r>
                        </m:den>
                      </m:f>
                    </m:oMath>
                  </m:oMathPara>
                </a14:m>
                <a:endParaRPr lang="en-US" i="1" dirty="0">
                  <a:solidFill>
                    <a:srgbClr val="000000"/>
                  </a:solidFill>
                  <a:effectLst/>
                </a:endParaRPr>
              </a:p>
              <a:p>
                <a:pPr marL="0" indent="0" algn="just">
                  <a:lnSpc>
                    <a:spcPct val="100000"/>
                  </a:lnSpc>
                  <a:buNone/>
                </a:pPr>
                <a:endParaRPr lang="en-US" sz="1100" dirty="0">
                  <a:solidFill>
                    <a:srgbClr val="000000"/>
                  </a:solidFill>
                  <a:effectLst/>
                </a:endParaRPr>
              </a:p>
              <a:p>
                <a:pPr marL="0" indent="0" algn="ctr">
                  <a:lnSpc>
                    <a:spcPct val="100000"/>
                  </a:lnSpc>
                  <a:buNone/>
                </a:pPr>
                <a:r>
                  <a:rPr lang="en-US" i="1" dirty="0">
                    <a:solidFill>
                      <a:srgbClr val="000000"/>
                    </a:solidFill>
                    <a:effectLst/>
                  </a:rPr>
                  <a:t>Err</a:t>
                </a:r>
                <a:r>
                  <a:rPr lang="en-US" i="1" dirty="0">
                    <a:solidFill>
                      <a:srgbClr val="000000"/>
                    </a:solidFill>
                  </a:rPr>
                  <a:t>or = 1 - accuracy</a:t>
                </a:r>
                <a:endParaRPr lang="en-US" i="1"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B7C1EF67-8F00-32EE-413A-7577B7FE7D90}"/>
                  </a:ext>
                </a:extLst>
              </p:cNvPr>
              <p:cNvSpPr>
                <a:spLocks noGrp="1" noRot="1" noChangeAspect="1" noMove="1" noResize="1" noEditPoints="1" noAdjustHandles="1" noChangeArrowheads="1" noChangeShapeType="1" noTextEdit="1"/>
              </p:cNvSpPr>
              <p:nvPr>
                <p:ph idx="1"/>
              </p:nvPr>
            </p:nvSpPr>
            <p:spPr>
              <a:xfrm>
                <a:off x="838200" y="1825624"/>
                <a:ext cx="10515600" cy="4883519"/>
              </a:xfrm>
              <a:blipFill>
                <a:blip r:embed="rId2"/>
                <a:stretch>
                  <a:fillRect l="-522" t="-623" r="-580"/>
                </a:stretch>
              </a:blipFill>
            </p:spPr>
            <p:txBody>
              <a:bodyPr/>
              <a:lstStyle/>
              <a:p>
                <a:r>
                  <a:rPr lang="en-US">
                    <a:noFill/>
                  </a:rPr>
                  <a:t> </a:t>
                </a:r>
              </a:p>
            </p:txBody>
          </p:sp>
        </mc:Fallback>
      </mc:AlternateContent>
    </p:spTree>
    <p:extLst>
      <p:ext uri="{BB962C8B-B14F-4D97-AF65-F5344CB8AC3E}">
        <p14:creationId xmlns:p14="http://schemas.microsoft.com/office/powerpoint/2010/main" val="3373358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17DE5-9784-7857-E9A2-432982525D86}"/>
              </a:ext>
            </a:extLst>
          </p:cNvPr>
          <p:cNvSpPr>
            <a:spLocks noGrp="1"/>
          </p:cNvSpPr>
          <p:nvPr>
            <p:ph type="title"/>
          </p:nvPr>
        </p:nvSpPr>
        <p:spPr/>
        <p:txBody>
          <a:bodyPr/>
          <a:lstStyle/>
          <a:p>
            <a:r>
              <a:rPr lang="en-US" dirty="0">
                <a:latin typeface="+mn-lt"/>
              </a:rPr>
              <a:t>Loss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3B9ABB-A978-A141-8C54-895FAB8D1F57}"/>
                  </a:ext>
                </a:extLst>
              </p:cNvPr>
              <p:cNvSpPr>
                <a:spLocks noGrp="1"/>
              </p:cNvSpPr>
              <p:nvPr>
                <p:ph idx="1"/>
              </p:nvPr>
            </p:nvSpPr>
            <p:spPr>
              <a:xfrm>
                <a:off x="838200" y="1382234"/>
                <a:ext cx="10515600" cy="5110642"/>
              </a:xfrm>
            </p:spPr>
            <p:txBody>
              <a:bodyPr>
                <a:normAutofit/>
              </a:bodyPr>
              <a:lstStyle/>
              <a:p>
                <a:pPr marL="0" indent="0">
                  <a:lnSpc>
                    <a:spcPct val="100000"/>
                  </a:lnSpc>
                  <a:buNone/>
                </a:pPr>
                <a:r>
                  <a:rPr lang="en-US" sz="2400" dirty="0">
                    <a:solidFill>
                      <a:srgbClr val="000000"/>
                    </a:solidFill>
                  </a:rPr>
                  <a:t>M</a:t>
                </a:r>
                <a:r>
                  <a:rPr lang="en-US" sz="2400" dirty="0">
                    <a:solidFill>
                      <a:srgbClr val="000000"/>
                    </a:solidFill>
                    <a:effectLst/>
                  </a:rPr>
                  <a:t>ost training algorithms rely on a loss that is continuous-valued, which is crucial to compute gradients, such as:</a:t>
                </a:r>
              </a:p>
              <a:p>
                <a:pPr marL="514350" indent="-514350">
                  <a:lnSpc>
                    <a:spcPct val="100000"/>
                  </a:lnSpc>
                  <a:buFont typeface="+mj-lt"/>
                  <a:buAutoNum type="arabicPeriod"/>
                </a:pPr>
                <a:r>
                  <a:rPr lang="en-US" sz="2400" b="1" dirty="0">
                    <a:solidFill>
                      <a:srgbClr val="000000"/>
                    </a:solidFill>
                  </a:rPr>
                  <a:t>M</a:t>
                </a:r>
                <a:r>
                  <a:rPr lang="en-US" sz="2400" b="1" dirty="0">
                    <a:solidFill>
                      <a:srgbClr val="000000"/>
                    </a:solidFill>
                    <a:effectLst/>
                  </a:rPr>
                  <a:t>ean squared error</a:t>
                </a:r>
                <a:r>
                  <a:rPr lang="en-US" sz="2400" dirty="0">
                    <a:solidFill>
                      <a:srgbClr val="000000"/>
                    </a:solidFill>
                    <a:effectLst/>
                  </a:rPr>
                  <a:t>(MSE) =&gt;</a:t>
                </a:r>
              </a:p>
              <a:p>
                <a:pPr marL="457200" lvl="1" indent="0" algn="ctr">
                  <a:lnSpc>
                    <a:spcPct val="100000"/>
                  </a:lnSpc>
                  <a:buNone/>
                </a:pPr>
                <a:r>
                  <a:rPr lang="en-US" dirty="0">
                    <a:solidFill>
                      <a:srgbClr val="000000"/>
                    </a:solidFill>
                    <a:effectLst/>
                  </a:rPr>
                  <a:t>    </a:t>
                </a:r>
                <a14:m>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𝑙</m:t>
                        </m:r>
                      </m:e>
                      <m:sub>
                        <m:r>
                          <a:rPr lang="en-US" b="0" i="1" smtClean="0">
                            <a:solidFill>
                              <a:srgbClr val="000000"/>
                            </a:solidFill>
                            <a:effectLst/>
                            <a:latin typeface="Cambria Math" panose="02040503050406030204" pitchFamily="18" charset="0"/>
                          </a:rPr>
                          <m:t>1</m:t>
                        </m:r>
                      </m:sub>
                    </m:sSub>
                  </m:oMath>
                </a14:m>
                <a:r>
                  <a:rPr lang="en-US" dirty="0">
                    <a:solidFill>
                      <a:srgbClr val="000000"/>
                    </a:solidFill>
                    <a:effectLst/>
                  </a:rPr>
                  <a:t> </a:t>
                </a:r>
                <a14:m>
                  <m:oMath xmlns:m="http://schemas.openxmlformats.org/officeDocument/2006/math">
                    <m:r>
                      <a:rPr lang="en-US" b="0" i="1" dirty="0" smtClean="0">
                        <a:solidFill>
                          <a:srgbClr val="000000"/>
                        </a:solidFill>
                        <a:effectLst/>
                        <a:latin typeface="Cambria Math" panose="02040503050406030204" pitchFamily="18" charset="0"/>
                      </a:rPr>
                      <m:t>→</m:t>
                    </m:r>
                  </m:oMath>
                </a14:m>
                <a:r>
                  <a:rPr lang="en-US" dirty="0">
                    <a:solidFill>
                      <a:srgbClr val="000000"/>
                    </a:solidFill>
                    <a:effectLst/>
                  </a:rPr>
                  <a:t>  </a:t>
                </a:r>
                <a14:m>
                  <m:oMath xmlns:m="http://schemas.openxmlformats.org/officeDocument/2006/math">
                    <m:r>
                      <m:rPr>
                        <m:sty m:val="p"/>
                      </m:rPr>
                      <a:rPr lang="en-US" b="0" i="0" smtClean="0">
                        <a:latin typeface="Cambria Math" panose="02040503050406030204" pitchFamily="18" charset="0"/>
                      </a:rPr>
                      <m:t>L</m:t>
                    </m:r>
                    <m:r>
                      <a:rPr lang="en-US" b="0" i="0" smtClean="0">
                        <a:latin typeface="Cambria Math" panose="02040503050406030204" pitchFamily="18" charset="0"/>
                      </a:rPr>
                      <m:t>(</m:t>
                    </m:r>
                    <m:sSub>
                      <m:sSubPr>
                        <m:ctrlPr>
                          <a:rPr lang="el-GR"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sSub>
                          <m:sSubPr>
                            <m:ctrlPr>
                              <a:rPr lang="el-GR"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e>
                      <m:sup>
                        <m:r>
                          <a:rPr lang="en-US" b="0" i="1" smtClean="0">
                            <a:latin typeface="Cambria Math" panose="02040503050406030204" pitchFamily="18" charset="0"/>
                          </a:rPr>
                          <m:t>2</m:t>
                        </m:r>
                      </m:sup>
                    </m:sSup>
                  </m:oMath>
                </a14:m>
                <a:endParaRPr lang="en-US" dirty="0">
                  <a:solidFill>
                    <a:srgbClr val="000000"/>
                  </a:solidFill>
                  <a:effectLst/>
                </a:endParaRPr>
              </a:p>
              <a:p>
                <a:pPr marL="457200" lvl="1" indent="0" algn="ctr">
                  <a:lnSpc>
                    <a:spcPct val="100000"/>
                  </a:lnSpc>
                  <a:buNone/>
                </a:pPr>
                <a14:m>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𝑙</m:t>
                        </m:r>
                      </m:e>
                      <m:sub>
                        <m:r>
                          <a:rPr lang="en-US" b="0" i="1" smtClean="0">
                            <a:solidFill>
                              <a:srgbClr val="000000"/>
                            </a:solidFill>
                            <a:effectLst/>
                            <a:latin typeface="Cambria Math" panose="02040503050406030204" pitchFamily="18" charset="0"/>
                          </a:rPr>
                          <m:t>2</m:t>
                        </m:r>
                      </m:sub>
                    </m:sSub>
                  </m:oMath>
                </a14:m>
                <a:r>
                  <a:rPr lang="en-US" dirty="0">
                    <a:solidFill>
                      <a:srgbClr val="000000"/>
                    </a:solidFill>
                  </a:rPr>
                  <a:t> </a:t>
                </a:r>
                <a14:m>
                  <m:oMath xmlns:m="http://schemas.openxmlformats.org/officeDocument/2006/math">
                    <m:r>
                      <a:rPr lang="en-US" i="1" dirty="0">
                        <a:solidFill>
                          <a:srgbClr val="000000"/>
                        </a:solidFill>
                        <a:latin typeface="Cambria Math" panose="02040503050406030204" pitchFamily="18" charset="0"/>
                      </a:rPr>
                      <m:t>→</m:t>
                    </m:r>
                  </m:oMath>
                </a14:m>
                <a:r>
                  <a:rPr lang="en-US" dirty="0">
                    <a:solidFill>
                      <a:srgbClr val="000000"/>
                    </a:solidFill>
                  </a:rPr>
                  <a:t>  </a:t>
                </a:r>
                <a14:m>
                  <m:oMath xmlns:m="http://schemas.openxmlformats.org/officeDocument/2006/math">
                    <m:r>
                      <m:rPr>
                        <m:sty m:val="p"/>
                      </m:rPr>
                      <a:rPr lang="en-US">
                        <a:latin typeface="Cambria Math" panose="02040503050406030204" pitchFamily="18" charset="0"/>
                      </a:rPr>
                      <m:t>L</m:t>
                    </m:r>
                    <m:r>
                      <a:rPr lang="en-US">
                        <a:latin typeface="Cambria Math" panose="02040503050406030204" pitchFamily="18" charset="0"/>
                      </a:rPr>
                      <m:t>(</m:t>
                    </m:r>
                    <m:sSub>
                      <m:sSubPr>
                        <m:ctrlPr>
                          <a:rPr lang="el-GR"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sSub>
                      <m:sSubPr>
                        <m:ctrlPr>
                          <a:rPr lang="el-GR"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𝑦</m:t>
                    </m:r>
                    <m:r>
                      <a:rPr lang="en-US" b="0" i="1" smtClean="0">
                        <a:latin typeface="Cambria Math" panose="02040503050406030204" pitchFamily="18" charset="0"/>
                      </a:rPr>
                      <m:t>|</m:t>
                    </m:r>
                  </m:oMath>
                </a14:m>
                <a:endParaRPr lang="en-US" dirty="0">
                  <a:solidFill>
                    <a:srgbClr val="000000"/>
                  </a:solidFill>
                  <a:effectLst/>
                </a:endParaRPr>
              </a:p>
              <a:p>
                <a:pPr marL="514350" indent="-514350">
                  <a:lnSpc>
                    <a:spcPct val="100000"/>
                  </a:lnSpc>
                  <a:buFont typeface="+mj-lt"/>
                  <a:buAutoNum type="arabicPeriod"/>
                </a:pPr>
                <a:r>
                  <a:rPr lang="en-US" sz="2400" b="1" dirty="0">
                    <a:solidFill>
                      <a:srgbClr val="000000"/>
                    </a:solidFill>
                    <a:effectLst/>
                  </a:rPr>
                  <a:t>Hinge    =&gt;  </a:t>
                </a:r>
                <a14:m>
                  <m:oMath xmlns:m="http://schemas.openxmlformats.org/officeDocument/2006/math">
                    <m:r>
                      <m:rPr>
                        <m:sty m:val="p"/>
                      </m:rPr>
                      <a:rPr lang="en-US" sz="2400" b="0" i="0" smtClean="0">
                        <a:latin typeface="Cambria Math" panose="02040503050406030204" pitchFamily="18" charset="0"/>
                      </a:rPr>
                      <m:t>L</m:t>
                    </m:r>
                    <m:r>
                      <a:rPr lang="en-US" sz="2400" b="0" i="0" smtClean="0">
                        <a:latin typeface="Cambria Math" panose="02040503050406030204" pitchFamily="18" charset="0"/>
                      </a:rPr>
                      <m:t>(</m:t>
                    </m:r>
                    <m:sSub>
                      <m:sSubPr>
                        <m:ctrlPr>
                          <a:rPr lang="el-GR"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i="1">
                        <a:latin typeface="Cambria Math" panose="02040503050406030204" pitchFamily="18" charset="0"/>
                      </a:rPr>
                      <m:t>𝑚𝑎𝑥</m:t>
                    </m:r>
                    <m:r>
                      <a:rPr lang="en-US" sz="2400" i="1">
                        <a:latin typeface="Cambria Math" panose="02040503050406030204" pitchFamily="18" charset="0"/>
                      </a:rPr>
                      <m:t>(0, 1−</m:t>
                    </m:r>
                    <m:r>
                      <a:rPr lang="en-US" sz="2400" b="0" i="1" smtClean="0">
                        <a:latin typeface="Cambria Math" panose="02040503050406030204" pitchFamily="18" charset="0"/>
                      </a:rPr>
                      <m:t>𝑦𝑓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oMath>
                </a14:m>
                <a:endParaRPr lang="en-US" sz="2400" i="1" dirty="0">
                  <a:solidFill>
                    <a:srgbClr val="000000"/>
                  </a:solidFill>
                  <a:effectLst/>
                </a:endParaRPr>
              </a:p>
              <a:p>
                <a:pPr marL="0" indent="0">
                  <a:lnSpc>
                    <a:spcPct val="100000"/>
                  </a:lnSpc>
                  <a:buNone/>
                </a:pPr>
                <a:r>
                  <a:rPr lang="en-US" sz="2400" b="1" dirty="0">
                    <a:solidFill>
                      <a:srgbClr val="000000"/>
                    </a:solidFill>
                    <a:effectLst/>
                  </a:rPr>
                  <a:t>3.   Logistic  =&gt;  </a:t>
                </a:r>
                <a14:m>
                  <m:oMath xmlns:m="http://schemas.openxmlformats.org/officeDocument/2006/math">
                    <m:r>
                      <m:rPr>
                        <m:sty m:val="p"/>
                      </m:rPr>
                      <a:rPr lang="en-US" sz="2400" b="0" i="0" smtClean="0">
                        <a:latin typeface="Cambria Math" panose="02040503050406030204" pitchFamily="18" charset="0"/>
                      </a:rPr>
                      <m:t>L</m:t>
                    </m:r>
                    <m:r>
                      <a:rPr lang="en-US" sz="2400" b="0" i="0" smtClean="0">
                        <a:latin typeface="Cambria Math" panose="02040503050406030204" pitchFamily="18" charset="0"/>
                      </a:rPr>
                      <m:t>(</m:t>
                    </m:r>
                    <m:sSub>
                      <m:sSubPr>
                        <m:ctrlPr>
                          <a:rPr lang="el-GR"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𝑙𝑜𝑔</m:t>
                    </m:r>
                    <m:r>
                      <a:rPr lang="en-US" sz="2400" i="1">
                        <a:latin typeface="Cambria Math" panose="02040503050406030204" pitchFamily="18" charset="0"/>
                      </a:rPr>
                      <m:t>(1</m:t>
                    </m:r>
                    <m:r>
                      <a:rPr lang="en-US" sz="2400" b="0" i="0"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b="0" i="1" smtClean="0">
                            <a:latin typeface="Cambria Math" panose="02040503050406030204" pitchFamily="18" charset="0"/>
                          </a:rPr>
                          <m:t>𝑦𝑓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sup>
                    </m:sSup>
                    <m:r>
                      <a:rPr lang="en-US" sz="2400" b="0" i="0" smtClean="0">
                        <a:latin typeface="Cambria Math" panose="02040503050406030204" pitchFamily="18" charset="0"/>
                      </a:rPr>
                      <m:t>)</m:t>
                    </m:r>
                  </m:oMath>
                </a14:m>
                <a:endParaRPr lang="en-US" sz="2400"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FA3B9ABB-A978-A141-8C54-895FAB8D1F57}"/>
                  </a:ext>
                </a:extLst>
              </p:cNvPr>
              <p:cNvSpPr>
                <a:spLocks noGrp="1" noRot="1" noChangeAspect="1" noMove="1" noResize="1" noEditPoints="1" noAdjustHandles="1" noChangeArrowheads="1" noChangeShapeType="1" noTextEdit="1"/>
              </p:cNvSpPr>
              <p:nvPr>
                <p:ph idx="1"/>
              </p:nvPr>
            </p:nvSpPr>
            <p:spPr>
              <a:xfrm>
                <a:off x="838200" y="1382234"/>
                <a:ext cx="10515600" cy="5110642"/>
              </a:xfrm>
              <a:blipFill>
                <a:blip r:embed="rId2"/>
                <a:stretch>
                  <a:fillRect l="-965" t="-743" r="-72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3D361A3-4DAF-E622-067C-B08B335AFECC}"/>
              </a:ext>
            </a:extLst>
          </p:cNvPr>
          <p:cNvPicPr>
            <a:picLocks noChangeAspect="1"/>
          </p:cNvPicPr>
          <p:nvPr/>
        </p:nvPicPr>
        <p:blipFill>
          <a:blip r:embed="rId3"/>
          <a:stretch>
            <a:fillRect/>
          </a:stretch>
        </p:blipFill>
        <p:spPr>
          <a:xfrm>
            <a:off x="2373198" y="4871266"/>
            <a:ext cx="7445603" cy="1912306"/>
          </a:xfrm>
          <a:prstGeom prst="rect">
            <a:avLst/>
          </a:prstGeom>
        </p:spPr>
      </p:pic>
    </p:spTree>
    <p:extLst>
      <p:ext uri="{BB962C8B-B14F-4D97-AF65-F5344CB8AC3E}">
        <p14:creationId xmlns:p14="http://schemas.microsoft.com/office/powerpoint/2010/main" val="2582406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0A397-DD58-0B19-8E7F-B7E348526198}"/>
              </a:ext>
            </a:extLst>
          </p:cNvPr>
          <p:cNvSpPr>
            <a:spLocks noGrp="1"/>
          </p:cNvSpPr>
          <p:nvPr>
            <p:ph type="title"/>
          </p:nvPr>
        </p:nvSpPr>
        <p:spPr/>
        <p:txBody>
          <a:bodyPr/>
          <a:lstStyle/>
          <a:p>
            <a:r>
              <a:rPr lang="en-US" dirty="0">
                <a:latin typeface="+mn-lt"/>
              </a:rPr>
              <a:t>Loss </a:t>
            </a:r>
            <a:r>
              <a:rPr lang="en-US" dirty="0">
                <a:solidFill>
                  <a:srgbClr val="000000"/>
                </a:solidFill>
                <a:effectLst/>
                <a:latin typeface="+mn-lt"/>
              </a:rPr>
              <a:t>In Multi-Label Classification</a:t>
            </a:r>
            <a:endParaRPr lang="en-US"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B73160-4974-3B26-9638-88DCA8D57483}"/>
                  </a:ext>
                </a:extLst>
              </p:cNvPr>
              <p:cNvSpPr>
                <a:spLocks noGrp="1"/>
              </p:cNvSpPr>
              <p:nvPr>
                <p:ph idx="1"/>
              </p:nvPr>
            </p:nvSpPr>
            <p:spPr/>
            <p:txBody>
              <a:bodyPr/>
              <a:lstStyle/>
              <a:p>
                <a:pPr marL="0" indent="0" algn="just">
                  <a:lnSpc>
                    <a:spcPct val="150000"/>
                  </a:lnSpc>
                  <a:buNone/>
                </a:pPr>
                <a:r>
                  <a:rPr lang="en-US" dirty="0">
                    <a:solidFill>
                      <a:srgbClr val="000000"/>
                    </a:solidFill>
                    <a:effectLst/>
                  </a:rPr>
                  <a:t>For multi-label classification with probabilistic one-hot encoding, the cross entropy loss is often used to compare the multi-dimensional target </a:t>
                </a:r>
                <a14:m>
                  <m:oMath xmlns:m="http://schemas.openxmlformats.org/officeDocument/2006/math">
                    <m:r>
                      <a:rPr lang="en-US" b="0" i="1" smtClean="0">
                        <a:solidFill>
                          <a:srgbClr val="000000"/>
                        </a:solidFill>
                        <a:effectLst/>
                        <a:latin typeface="Cambria Math" panose="02040503050406030204" pitchFamily="18" charset="0"/>
                      </a:rPr>
                      <m:t>𝑦</m:t>
                    </m:r>
                    <m:r>
                      <a:rPr lang="en-US" b="0" i="1" smtClean="0">
                        <a:solidFill>
                          <a:srgbClr val="000000"/>
                        </a:solidFill>
                        <a:effectLst/>
                        <a:latin typeface="Cambria Math" panose="02040503050406030204" pitchFamily="18" charset="0"/>
                      </a:rPr>
                      <m:t>= </m:t>
                    </m:r>
                  </m:oMath>
                </a14:m>
                <a:r>
                  <a:rPr lang="en-US" dirty="0">
                    <a:solidFill>
                      <a:srgbClr val="000000"/>
                    </a:solidFill>
                    <a:effectLst/>
                  </a:rPr>
                  <a:t>(</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𝑦</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𝑦</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b="0" i="1" smtClean="0">
                            <a:solidFill>
                              <a:srgbClr val="000000"/>
                            </a:solidFill>
                            <a:latin typeface="Cambria Math" panose="02040503050406030204" pitchFamily="18" charset="0"/>
                          </a:rPr>
                          <m:t>𝐷</m:t>
                        </m:r>
                      </m:sub>
                    </m:sSub>
                  </m:oMath>
                </a14:m>
                <a:r>
                  <a:rPr lang="en-US" dirty="0">
                    <a:solidFill>
                      <a:srgbClr val="000000"/>
                    </a:solidFill>
                    <a:effectLst/>
                  </a:rPr>
                  <a:t>), y ∈ {0,1} with the output probability distribution over predictions </a:t>
                </a:r>
                <a14:m>
                  <m:oMath xmlns:m="http://schemas.openxmlformats.org/officeDocument/2006/math">
                    <m:r>
                      <a:rPr lang="en-US" b="0" i="1" smtClean="0">
                        <a:solidFill>
                          <a:srgbClr val="000000"/>
                        </a:solidFill>
                        <a:effectLst/>
                        <a:latin typeface="Cambria Math" panose="02040503050406030204" pitchFamily="18" charset="0"/>
                      </a:rPr>
                      <m:t>𝑓</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𝑥</m:t>
                        </m:r>
                      </m:e>
                    </m:d>
                    <m:r>
                      <a:rPr lang="en-US" b="0" i="1" smtClean="0">
                        <a:solidFill>
                          <a:srgbClr val="000000"/>
                        </a:solidFill>
                        <a:effectLst/>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rPr>
                          <m:t>𝐷</m:t>
                        </m:r>
                      </m:sub>
                    </m:sSub>
                    <m:r>
                      <a:rPr lang="en-US" b="0" i="1" smtClean="0">
                        <a:solidFill>
                          <a:srgbClr val="000000"/>
                        </a:solidFill>
                        <a:effectLst/>
                        <a:latin typeface="Cambria Math" panose="02040503050406030204" pitchFamily="18" charset="0"/>
                      </a:rPr>
                      <m:t>)</m:t>
                    </m:r>
                  </m:oMath>
                </a14:m>
                <a:r>
                  <a:rPr lang="en-US" dirty="0">
                    <a:solidFill>
                      <a:srgbClr val="000000"/>
                    </a:solidFill>
                    <a:effectLst/>
                  </a:rPr>
                  <a:t>via:</a:t>
                </a:r>
              </a:p>
              <a:p>
                <a:pPr marL="0" indent="0" algn="just">
                  <a:lnSpc>
                    <a:spcPct val="100000"/>
                  </a:lnSpc>
                  <a:buNone/>
                </a:pPr>
                <a:endParaRPr lang="en-US" dirty="0">
                  <a:solidFill>
                    <a:srgbClr val="000000"/>
                  </a:solidFill>
                </a:endParaRPr>
              </a:p>
              <a:p>
                <a:pPr marL="0" indent="0" algn="ctr">
                  <a:lnSpc>
                    <a:spcPct val="100000"/>
                  </a:lnSpc>
                  <a:buNone/>
                </a:pPr>
                <a:r>
                  <a:rPr lang="en-US" sz="2800" b="1" dirty="0">
                    <a:solidFill>
                      <a:srgbClr val="000000"/>
                    </a:solidFill>
                    <a:effectLst/>
                  </a:rPr>
                  <a:t> </a:t>
                </a:r>
                <a14:m>
                  <m:oMath xmlns:m="http://schemas.openxmlformats.org/officeDocument/2006/math">
                    <m:r>
                      <m:rPr>
                        <m:sty m:val="p"/>
                      </m:rPr>
                      <a:rPr lang="en-US" sz="2800" b="0" i="0" smtClean="0">
                        <a:latin typeface="Cambria Math" panose="02040503050406030204" pitchFamily="18" charset="0"/>
                      </a:rPr>
                      <m:t>L</m:t>
                    </m:r>
                    <m:d>
                      <m:dPr>
                        <m:ctrlPr>
                          <a:rPr lang="en-US" sz="2800" b="0" i="1" smtClean="0">
                            <a:latin typeface="Cambria Math" panose="02040503050406030204" pitchFamily="18" charset="0"/>
                          </a:rPr>
                        </m:ctrlPr>
                      </m:dPr>
                      <m:e>
                        <m:sSub>
                          <m:sSubPr>
                            <m:ctrlPr>
                              <a:rPr lang="el-GR"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rPr>
                              <m:t>𝑥</m:t>
                            </m:r>
                          </m:e>
                        </m:d>
                        <m:r>
                          <a:rPr lang="en-US" sz="2800" b="0" i="1" smtClean="0">
                            <a:latin typeface="Cambria Math" panose="02040503050406030204" pitchFamily="18" charset="0"/>
                          </a:rPr>
                          <m:t>, </m:t>
                        </m:r>
                        <m:r>
                          <a:rPr lang="en-US" sz="2800" b="0" i="1" smtClean="0">
                            <a:latin typeface="Cambria Math" panose="02040503050406030204" pitchFamily="18" charset="0"/>
                          </a:rPr>
                          <m:t>𝑦</m:t>
                        </m:r>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𝑑</m:t>
                        </m:r>
                        <m:r>
                          <a:rPr lang="en-US" sz="2800" b="0" i="1" smtClean="0">
                            <a:latin typeface="Cambria Math" panose="02040503050406030204" pitchFamily="18" charset="0"/>
                          </a:rPr>
                          <m:t>=1</m:t>
                        </m:r>
                      </m:sub>
                      <m:sup>
                        <m:r>
                          <a:rPr lang="en-US" sz="2800" b="0" i="1" smtClean="0">
                            <a:latin typeface="Cambria Math" panose="02040503050406030204" pitchFamily="18" charset="0"/>
                          </a:rPr>
                          <m:t>𝑑</m:t>
                        </m:r>
                        <m:r>
                          <a:rPr lang="en-US" sz="2800" b="0" i="1" smtClean="0">
                            <a:latin typeface="Cambria Math" panose="02040503050406030204" pitchFamily="18" charset="0"/>
                          </a:rPr>
                          <m:t>=</m:t>
                        </m:r>
                        <m:r>
                          <a:rPr lang="en-US" sz="2800" b="0" i="1" smtClean="0">
                            <a:latin typeface="Cambria Math" panose="02040503050406030204" pitchFamily="18" charset="0"/>
                          </a:rPr>
                          <m:t>𝐷</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𝑑</m:t>
                            </m:r>
                          </m:sub>
                        </m:sSub>
                        <m:r>
                          <a:rPr lang="en-US" sz="2800" b="0" i="1" smtClean="0">
                            <a:latin typeface="Cambria Math" panose="02040503050406030204" pitchFamily="18" charset="0"/>
                          </a:rPr>
                          <m:t>𝑙𝑜𝑔</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𝑑</m:t>
                            </m:r>
                          </m:sub>
                        </m:sSub>
                      </m:e>
                    </m:nary>
                  </m:oMath>
                </a14:m>
                <a:endParaRPr lang="en-US" dirty="0">
                  <a:solidFill>
                    <a:srgbClr val="000000"/>
                  </a:solidFill>
                  <a:effectLst/>
                </a:endParaRPr>
              </a:p>
              <a:p>
                <a:pPr algn="just">
                  <a:lnSpc>
                    <a:spcPct val="100000"/>
                  </a:lnSpc>
                </a:pPr>
                <a:endParaRPr lang="en-US" dirty="0"/>
              </a:p>
            </p:txBody>
          </p:sp>
        </mc:Choice>
        <mc:Fallback xmlns="">
          <p:sp>
            <p:nvSpPr>
              <p:cNvPr id="3" name="Content Placeholder 2">
                <a:extLst>
                  <a:ext uri="{FF2B5EF4-FFF2-40B4-BE49-F238E27FC236}">
                    <a16:creationId xmlns:a16="http://schemas.microsoft.com/office/drawing/2014/main" id="{A1B73160-4974-3B26-9638-88DCA8D57483}"/>
                  </a:ext>
                </a:extLst>
              </p:cNvPr>
              <p:cNvSpPr>
                <a:spLocks noGrp="1" noRot="1" noChangeAspect="1" noMove="1" noResize="1" noEditPoints="1" noAdjustHandles="1" noChangeArrowheads="1" noChangeShapeType="1" noTextEdit="1"/>
              </p:cNvSpPr>
              <p:nvPr>
                <p:ph idx="1"/>
              </p:nvPr>
            </p:nvSpPr>
            <p:spPr>
              <a:blipFill>
                <a:blip r:embed="rId2"/>
                <a:stretch>
                  <a:fillRect l="-1206" r="-1086" b="-11047"/>
                </a:stretch>
              </a:blipFill>
            </p:spPr>
            <p:txBody>
              <a:bodyPr/>
              <a:lstStyle/>
              <a:p>
                <a:r>
                  <a:rPr lang="en-US">
                    <a:noFill/>
                  </a:rPr>
                  <a:t> </a:t>
                </a:r>
              </a:p>
            </p:txBody>
          </p:sp>
        </mc:Fallback>
      </mc:AlternateContent>
    </p:spTree>
    <p:extLst>
      <p:ext uri="{BB962C8B-B14F-4D97-AF65-F5344CB8AC3E}">
        <p14:creationId xmlns:p14="http://schemas.microsoft.com/office/powerpoint/2010/main" val="3735082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E642-92CF-82CD-06FF-BE42ACE4D774}"/>
              </a:ext>
            </a:extLst>
          </p:cNvPr>
          <p:cNvSpPr>
            <a:spLocks noGrp="1"/>
          </p:cNvSpPr>
          <p:nvPr>
            <p:ph type="title"/>
          </p:nvPr>
        </p:nvSpPr>
        <p:spPr/>
        <p:txBody>
          <a:bodyPr/>
          <a:lstStyle/>
          <a:p>
            <a:r>
              <a:rPr lang="en-US" dirty="0">
                <a:latin typeface="+mn-lt"/>
              </a:rPr>
              <a:t>Loss </a:t>
            </a:r>
            <a:r>
              <a:rPr lang="en-US" dirty="0">
                <a:solidFill>
                  <a:srgbClr val="000000"/>
                </a:solidFill>
                <a:effectLst/>
                <a:latin typeface="Helvetica" pitchFamily="2" charset="0"/>
              </a:rPr>
              <a:t>In unsupervised learning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8BD586-551D-AF0F-E26B-78ADA3846CFA}"/>
                  </a:ext>
                </a:extLst>
              </p:cNvPr>
              <p:cNvSpPr>
                <a:spLocks noGrp="1"/>
              </p:cNvSpPr>
              <p:nvPr>
                <p:ph idx="1"/>
              </p:nvPr>
            </p:nvSpPr>
            <p:spPr>
              <a:xfrm>
                <a:off x="709723" y="1814993"/>
                <a:ext cx="10772553" cy="4351338"/>
              </a:xfrm>
            </p:spPr>
            <p:txBody>
              <a:bodyPr>
                <a:normAutofit/>
              </a:bodyPr>
              <a:lstStyle/>
              <a:p>
                <a:pPr marL="0" indent="0" algn="just">
                  <a:lnSpc>
                    <a:spcPct val="150000"/>
                  </a:lnSpc>
                  <a:buNone/>
                </a:pPr>
                <a:r>
                  <a:rPr lang="en-US" dirty="0">
                    <a:solidFill>
                      <a:srgbClr val="000000"/>
                    </a:solidFill>
                    <a:effectLst/>
                  </a:rPr>
                  <a:t>In unsupervised learning, the quality of a model is depends on model provides us with the </a:t>
                </a:r>
                <a:r>
                  <a:rPr lang="en-US" b="1" dirty="0">
                    <a:solidFill>
                      <a:srgbClr val="000000"/>
                    </a:solidFill>
                    <a:effectLst/>
                  </a:rPr>
                  <a:t>I) probabilities p(x), </a:t>
                </a:r>
                <a:r>
                  <a:rPr lang="en-US" dirty="0">
                    <a:solidFill>
                      <a:srgbClr val="000000"/>
                    </a:solidFill>
                    <a:effectLst/>
                  </a:rPr>
                  <a:t>or it only </a:t>
                </a:r>
                <a:r>
                  <a:rPr lang="en-US" b="1" dirty="0">
                    <a:solidFill>
                      <a:srgbClr val="000000"/>
                    </a:solidFill>
                    <a:effectLst/>
                  </a:rPr>
                  <a:t>II) returns samples x:</a:t>
                </a:r>
              </a:p>
              <a:p>
                <a:pPr marL="571500" indent="-571500" algn="just">
                  <a:lnSpc>
                    <a:spcPct val="150000"/>
                  </a:lnSpc>
                  <a:buAutoNum type="romanUcParenR"/>
                </a:pPr>
                <a:r>
                  <a:rPr lang="en-US" dirty="0">
                    <a:solidFill>
                      <a:srgbClr val="000000"/>
                    </a:solidFill>
                    <a:effectLst/>
                  </a:rPr>
                  <a:t> likelihood </a:t>
                </a:r>
                <a14:m>
                  <m:oMath xmlns:m="http://schemas.openxmlformats.org/officeDocument/2006/math">
                    <m:r>
                      <a:rPr lang="en-US" b="0" i="1" smtClean="0">
                        <a:solidFill>
                          <a:srgbClr val="000000"/>
                        </a:solidFill>
                        <a:effectLst/>
                        <a:latin typeface="Cambria Math" panose="02040503050406030204" pitchFamily="18" charset="0"/>
                      </a:rPr>
                      <m:t>𝐿</m:t>
                    </m:r>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𝑥</m:t>
                    </m:r>
                  </m:oMath>
                </a14:m>
                <a:r>
                  <a:rPr lang="en-US" dirty="0">
                    <a:solidFill>
                      <a:srgbClr val="000000"/>
                    </a:solidFill>
                    <a:effectLst/>
                  </a:rPr>
                  <a:t>) = </a:t>
                </a:r>
                <a14:m>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𝑝</m:t>
                        </m:r>
                      </m:e>
                      <m:sub>
                        <m:r>
                          <a:rPr lang="en-US" i="1" smtClean="0">
                            <a:solidFill>
                              <a:srgbClr val="000000"/>
                            </a:solidFill>
                            <a:effectLst/>
                            <a:latin typeface="Cambria Math" panose="02040503050406030204" pitchFamily="18" charset="0"/>
                            <a:ea typeface="Cambria Math" panose="02040503050406030204" pitchFamily="18" charset="0"/>
                          </a:rPr>
                          <m:t>𝜃</m:t>
                        </m:r>
                      </m:sub>
                    </m:sSub>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𝑥</m:t>
                    </m:r>
                    <m:r>
                      <a:rPr lang="en-US" b="0" i="1" smtClean="0">
                        <a:solidFill>
                          <a:srgbClr val="000000"/>
                        </a:solidFill>
                        <a:effectLst/>
                        <a:latin typeface="Cambria Math" panose="02040503050406030204" pitchFamily="18" charset="0"/>
                      </a:rPr>
                      <m:t>)</m:t>
                    </m:r>
                  </m:oMath>
                </a14:m>
                <a:r>
                  <a:rPr lang="en-US" dirty="0">
                    <a:solidFill>
                      <a:srgbClr val="000000"/>
                    </a:solidFill>
                    <a:effectLst/>
                  </a:rPr>
                  <a:t> which measures how likely it is that the observed data was sampled from the model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ea typeface="Cambria Math" panose="02040503050406030204" pitchFamily="18" charset="0"/>
                          </a:rPr>
                          <m:t>𝜃</m:t>
                        </m:r>
                      </m:sub>
                    </m:sSub>
                  </m:oMath>
                </a14:m>
                <a:endParaRPr lang="en-US" dirty="0">
                  <a:solidFill>
                    <a:srgbClr val="000000"/>
                  </a:solidFill>
                </a:endParaRPr>
              </a:p>
              <a:p>
                <a:pPr marL="571500" indent="-571500" algn="just">
                  <a:lnSpc>
                    <a:spcPct val="150000"/>
                  </a:lnSpc>
                  <a:buAutoNum type="romanUcParenR"/>
                </a:pPr>
                <a:r>
                  <a:rPr lang="en-US" dirty="0">
                    <a:solidFill>
                      <a:srgbClr val="000000"/>
                    </a:solidFill>
                    <a:effectLst/>
                  </a:rPr>
                  <a:t>turn the unsupervised into a supervised learning problem where the labels are whether a sample came from the model or the original distribution, which allows us to use supervised loss functions</a:t>
                </a:r>
              </a:p>
            </p:txBody>
          </p:sp>
        </mc:Choice>
        <mc:Fallback xmlns="">
          <p:sp>
            <p:nvSpPr>
              <p:cNvPr id="3" name="Content Placeholder 2">
                <a:extLst>
                  <a:ext uri="{FF2B5EF4-FFF2-40B4-BE49-F238E27FC236}">
                    <a16:creationId xmlns:a16="http://schemas.microsoft.com/office/drawing/2014/main" id="{738BD586-551D-AF0F-E26B-78ADA3846CFA}"/>
                  </a:ext>
                </a:extLst>
              </p:cNvPr>
              <p:cNvSpPr>
                <a:spLocks noGrp="1" noRot="1" noChangeAspect="1" noMove="1" noResize="1" noEditPoints="1" noAdjustHandles="1" noChangeArrowheads="1" noChangeShapeType="1" noTextEdit="1"/>
              </p:cNvSpPr>
              <p:nvPr>
                <p:ph idx="1"/>
              </p:nvPr>
            </p:nvSpPr>
            <p:spPr>
              <a:xfrm>
                <a:off x="709723" y="1814993"/>
                <a:ext cx="10772553" cy="4351338"/>
              </a:xfrm>
              <a:blipFill>
                <a:blip r:embed="rId2"/>
                <a:stretch>
                  <a:fillRect l="-566" r="-566"/>
                </a:stretch>
              </a:blipFill>
            </p:spPr>
            <p:txBody>
              <a:bodyPr/>
              <a:lstStyle/>
              <a:p>
                <a:r>
                  <a:rPr lang="en-US">
                    <a:noFill/>
                  </a:rPr>
                  <a:t> </a:t>
                </a:r>
              </a:p>
            </p:txBody>
          </p:sp>
        </mc:Fallback>
      </mc:AlternateContent>
    </p:spTree>
    <p:extLst>
      <p:ext uri="{BB962C8B-B14F-4D97-AF65-F5344CB8AC3E}">
        <p14:creationId xmlns:p14="http://schemas.microsoft.com/office/powerpoint/2010/main" val="1386071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75E7-9C94-80AB-26AA-EEE1C241CD6A}"/>
              </a:ext>
            </a:extLst>
          </p:cNvPr>
          <p:cNvSpPr>
            <a:spLocks noGrp="1"/>
          </p:cNvSpPr>
          <p:nvPr>
            <p:ph type="title"/>
          </p:nvPr>
        </p:nvSpPr>
        <p:spPr/>
        <p:txBody>
          <a:bodyPr/>
          <a:lstStyle/>
          <a:p>
            <a:r>
              <a:rPr lang="en-US" dirty="0">
                <a:solidFill>
                  <a:srgbClr val="000000"/>
                </a:solidFill>
                <a:effectLst/>
                <a:latin typeface="+mn-lt"/>
              </a:rPr>
              <a:t>Risk </a:t>
            </a:r>
            <a:r>
              <a:rPr lang="en-US" dirty="0" err="1">
                <a:solidFill>
                  <a:srgbClr val="000000"/>
                </a:solidFill>
                <a:effectLst/>
                <a:latin typeface="+mn-lt"/>
              </a:rPr>
              <a:t>Minimisation</a:t>
            </a:r>
            <a:r>
              <a:rPr lang="en-US" dirty="0">
                <a:solidFill>
                  <a:srgbClr val="000000"/>
                </a:solidFill>
                <a:effectLst/>
                <a:latin typeface="+mn-lt"/>
              </a:rPr>
              <a:t> in Supervised Learning</a:t>
            </a:r>
            <a:endParaRPr lang="en-US"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211C1B-4BB3-C517-FEB1-EED281F4B75C}"/>
                  </a:ext>
                </a:extLst>
              </p:cNvPr>
              <p:cNvSpPr>
                <a:spLocks noGrp="1"/>
              </p:cNvSpPr>
              <p:nvPr>
                <p:ph idx="1"/>
              </p:nvPr>
            </p:nvSpPr>
            <p:spPr/>
            <p:txBody>
              <a:bodyPr>
                <a:normAutofit fontScale="92500" lnSpcReduction="10000"/>
              </a:bodyPr>
              <a:lstStyle/>
              <a:p>
                <a:pPr algn="just">
                  <a:lnSpc>
                    <a:spcPct val="100000"/>
                  </a:lnSpc>
                </a:pPr>
                <a:r>
                  <a:rPr lang="en-US" dirty="0">
                    <a:solidFill>
                      <a:srgbClr val="000000"/>
                    </a:solidFill>
                    <a:effectLst/>
                  </a:rPr>
                  <a:t>The way that data, a model and loss are combined to solve learning problems differs between supervised and unsupervised learning.</a:t>
                </a:r>
              </a:p>
              <a:p>
                <a:pPr algn="just">
                  <a:lnSpc>
                    <a:spcPct val="100000"/>
                  </a:lnSpc>
                </a:pPr>
                <a:r>
                  <a:rPr lang="en-US" b="1" dirty="0">
                    <a:solidFill>
                      <a:srgbClr val="000000"/>
                    </a:solidFill>
                    <a:effectLst/>
                  </a:rPr>
                  <a:t>Risk</a:t>
                </a:r>
                <a:r>
                  <a:rPr lang="en-US" dirty="0">
                    <a:solidFill>
                      <a:srgbClr val="000000"/>
                    </a:solidFill>
                    <a:effectLst/>
                  </a:rPr>
                  <a:t>, Let the inputs x ∈ X and outputs y ∈ Y to a supervised</a:t>
                </a:r>
              </a:p>
              <a:p>
                <a:pPr marL="0" indent="0" algn="just">
                  <a:lnSpc>
                    <a:spcPct val="100000"/>
                  </a:lnSpc>
                  <a:buNone/>
                </a:pPr>
                <a:r>
                  <a:rPr lang="en-US" dirty="0">
                    <a:solidFill>
                      <a:srgbClr val="000000"/>
                    </a:solidFill>
                    <a:effectLst/>
                  </a:rPr>
                  <a:t> machine learning problem be sampled from a distribution p(x, y). The expected loss or risk of a model </a:t>
                </a:r>
                <a14:m>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𝑓</m:t>
                        </m:r>
                      </m:e>
                      <m:sub>
                        <m:r>
                          <a:rPr lang="en-US" i="1" smtClean="0">
                            <a:solidFill>
                              <a:srgbClr val="000000"/>
                            </a:solidFill>
                            <a:effectLst/>
                            <a:latin typeface="Cambria Math" panose="02040503050406030204" pitchFamily="18" charset="0"/>
                            <a:ea typeface="Cambria Math" panose="02040503050406030204" pitchFamily="18" charset="0"/>
                          </a:rPr>
                          <m:t>𝜃</m:t>
                        </m:r>
                      </m:sub>
                    </m:sSub>
                    <m:r>
                      <a:rPr lang="en-US" b="0" i="1" smtClean="0">
                        <a:solidFill>
                          <a:srgbClr val="000000"/>
                        </a:solidFill>
                        <a:effectLst/>
                        <a:latin typeface="Cambria Math" panose="02040503050406030204" pitchFamily="18" charset="0"/>
                      </a:rPr>
                      <m:t> </m:t>
                    </m:r>
                  </m:oMath>
                </a14:m>
                <a:r>
                  <a:rPr lang="en-US" dirty="0">
                    <a:solidFill>
                      <a:srgbClr val="000000"/>
                    </a:solidFill>
                    <a:effectLst/>
                  </a:rPr>
                  <a:t>with loss L is defined as:</a:t>
                </a:r>
              </a:p>
              <a:p>
                <a:pPr marL="0" indent="0" algn="just">
                  <a:lnSpc>
                    <a:spcPct val="100000"/>
                  </a:lnSpc>
                  <a:buNone/>
                </a:pPr>
                <a:endParaRPr lang="en-US" dirty="0">
                  <a:solidFill>
                    <a:srgbClr val="000000"/>
                  </a:solidFill>
                </a:endParaRP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𝑅</m:t>
                          </m:r>
                        </m:e>
                        <m:sub>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𝜃</m:t>
                              </m:r>
                            </m:sub>
                          </m:sSub>
                        </m:sub>
                      </m:sSub>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𝐸</m:t>
                      </m:r>
                      <m:d>
                        <m:dPr>
                          <m:begChr m:val="["/>
                          <m:endChr m:val="]"/>
                          <m:ctrlPr>
                            <a:rPr lang="en-US" b="0" i="1" smtClean="0">
                              <a:solidFill>
                                <a:srgbClr val="000000"/>
                              </a:solidFill>
                              <a:effectLst/>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𝐿</m:t>
                              </m:r>
                            </m:e>
                            <m: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𝜃</m:t>
                                  </m:r>
                                </m:sub>
                              </m:sSub>
                            </m:sub>
                          </m:sSub>
                        </m:e>
                      </m:d>
                      <m:r>
                        <a:rPr lang="en-US" b="0" i="1" smtClean="0">
                          <a:solidFill>
                            <a:srgbClr val="000000"/>
                          </a:solidFill>
                          <a:effectLst/>
                          <a:latin typeface="Cambria Math" panose="02040503050406030204" pitchFamily="18" charset="0"/>
                        </a:rPr>
                        <m:t>=</m:t>
                      </m:r>
                      <m:nary>
                        <m:naryPr>
                          <m:ctrlPr>
                            <a:rPr lang="en-US" b="0" i="1" smtClean="0">
                              <a:solidFill>
                                <a:srgbClr val="000000"/>
                              </a:solidFill>
                              <a:effectLst/>
                              <a:latin typeface="Cambria Math" panose="02040503050406030204" pitchFamily="18" charset="0"/>
                            </a:rPr>
                          </m:ctrlPr>
                        </m:naryPr>
                        <m:sub>
                          <m:r>
                            <m:rPr>
                              <m:brk m:alnAt="23"/>
                            </m:rPr>
                            <a:rPr lang="en-US" b="0" i="1" smtClean="0">
                              <a:solidFill>
                                <a:srgbClr val="000000"/>
                              </a:solidFill>
                              <a:effectLst/>
                              <a:latin typeface="Cambria Math" panose="02040503050406030204" pitchFamily="18" charset="0"/>
                            </a:rPr>
                            <m:t>𝑋</m:t>
                          </m:r>
                          <m: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𝑌</m:t>
                          </m:r>
                        </m:sub>
                        <m:sup>
                          <m:r>
                            <a:rPr lang="en-US" b="0" i="1" smtClean="0">
                              <a:solidFill>
                                <a:srgbClr val="000000"/>
                              </a:solidFill>
                              <a:effectLst/>
                              <a:latin typeface="Cambria Math" panose="02040503050406030204" pitchFamily="18" charset="0"/>
                            </a:rPr>
                            <m:t> </m:t>
                          </m:r>
                        </m:sup>
                        <m:e>
                          <m:r>
                            <a:rPr lang="en-US" b="0" i="1" smtClean="0">
                              <a:solidFill>
                                <a:srgbClr val="000000"/>
                              </a:solidFill>
                              <a:effectLst/>
                              <a:latin typeface="Cambria Math" panose="02040503050406030204" pitchFamily="18" charset="0"/>
                            </a:rPr>
                            <m:t>𝐿</m:t>
                          </m:r>
                          <m:d>
                            <m:dPr>
                              <m:ctrlPr>
                                <a:rPr lang="en-US" b="0" i="1" smtClean="0">
                                  <a:solidFill>
                                    <a:srgbClr val="000000"/>
                                  </a:solidFill>
                                  <a:effectLst/>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𝜃</m:t>
                                  </m:r>
                                </m:sub>
                              </m:sSub>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𝑥</m:t>
                                  </m:r>
                                </m:e>
                              </m:d>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𝑦</m:t>
                              </m:r>
                            </m:e>
                          </m:d>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𝑝</m:t>
                          </m:r>
                          <m:d>
                            <m:dPr>
                              <m:ctrlPr>
                                <a:rPr lang="en-US" b="0" i="1" smtClean="0">
                                  <a:solidFill>
                                    <a:srgbClr val="000000"/>
                                  </a:solidFill>
                                  <a:effectLst/>
                                  <a:latin typeface="Cambria Math" panose="02040503050406030204" pitchFamily="18" charset="0"/>
                                  <a:ea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𝑥</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𝑦</m:t>
                              </m:r>
                            </m:e>
                          </m:d>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𝑑𝑥</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𝑑𝑦</m:t>
                          </m:r>
                        </m:e>
                      </m:nary>
                    </m:oMath>
                  </m:oMathPara>
                </a14:m>
                <a:endParaRPr lang="en-US" dirty="0">
                  <a:solidFill>
                    <a:srgbClr val="000000"/>
                  </a:solidFill>
                  <a:effectLst/>
                </a:endParaRPr>
              </a:p>
              <a:p>
                <a:pPr algn="just">
                  <a:lnSpc>
                    <a:spcPct val="100000"/>
                  </a:lnSpc>
                </a:pPr>
                <a:r>
                  <a:rPr lang="en-US" dirty="0">
                    <a:solidFill>
                      <a:srgbClr val="000000"/>
                    </a:solidFill>
                    <a:effectLst/>
                  </a:rPr>
                  <a:t>The risk tells us how well the model is performing on the entire data domain, and a lower risk is better.</a:t>
                </a:r>
              </a:p>
            </p:txBody>
          </p:sp>
        </mc:Choice>
        <mc:Fallback xmlns="">
          <p:sp>
            <p:nvSpPr>
              <p:cNvPr id="3" name="Content Placeholder 2">
                <a:extLst>
                  <a:ext uri="{FF2B5EF4-FFF2-40B4-BE49-F238E27FC236}">
                    <a16:creationId xmlns:a16="http://schemas.microsoft.com/office/drawing/2014/main" id="{6E211C1B-4BB3-C517-FEB1-EED281F4B75C}"/>
                  </a:ext>
                </a:extLst>
              </p:cNvPr>
              <p:cNvSpPr>
                <a:spLocks noGrp="1" noRot="1" noChangeAspect="1" noMove="1" noResize="1" noEditPoints="1" noAdjustHandles="1" noChangeArrowheads="1" noChangeShapeType="1" noTextEdit="1"/>
              </p:cNvSpPr>
              <p:nvPr>
                <p:ph idx="1"/>
              </p:nvPr>
            </p:nvSpPr>
            <p:spPr>
              <a:blipFill>
                <a:blip r:embed="rId2"/>
                <a:stretch>
                  <a:fillRect l="-1086" t="-2035" r="-965" b="-33721"/>
                </a:stretch>
              </a:blipFill>
            </p:spPr>
            <p:txBody>
              <a:bodyPr/>
              <a:lstStyle/>
              <a:p>
                <a:r>
                  <a:rPr lang="en-US">
                    <a:noFill/>
                  </a:rPr>
                  <a:t> </a:t>
                </a:r>
              </a:p>
            </p:txBody>
          </p:sp>
        </mc:Fallback>
      </mc:AlternateContent>
    </p:spTree>
    <p:extLst>
      <p:ext uri="{BB962C8B-B14F-4D97-AF65-F5344CB8AC3E}">
        <p14:creationId xmlns:p14="http://schemas.microsoft.com/office/powerpoint/2010/main" val="678164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7B24-79EF-C8A6-1552-C1A5592BEE08}"/>
              </a:ext>
            </a:extLst>
          </p:cNvPr>
          <p:cNvSpPr>
            <a:spLocks noGrp="1"/>
          </p:cNvSpPr>
          <p:nvPr>
            <p:ph type="title"/>
          </p:nvPr>
        </p:nvSpPr>
        <p:spPr/>
        <p:txBody>
          <a:bodyPr/>
          <a:lstStyle/>
          <a:p>
            <a:r>
              <a:rPr lang="en-US" dirty="0">
                <a:solidFill>
                  <a:srgbClr val="000000"/>
                </a:solidFill>
                <a:effectLst/>
                <a:latin typeface="Helvetica" pitchFamily="2" charset="0"/>
              </a:rPr>
              <a:t>Empirical Risk as a Proxy</a:t>
            </a:r>
            <a:br>
              <a:rPr lang="en-US" dirty="0">
                <a:solidFill>
                  <a:srgbClr val="000000"/>
                </a:solidFill>
                <a:effectLst/>
                <a:latin typeface="Helvetica" pitchFamily="2"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96BD76-F7E9-F087-469B-A1FAE79BCE8B}"/>
                  </a:ext>
                </a:extLst>
              </p:cNvPr>
              <p:cNvSpPr>
                <a:spLocks noGrp="1"/>
              </p:cNvSpPr>
              <p:nvPr>
                <p:ph idx="1"/>
              </p:nvPr>
            </p:nvSpPr>
            <p:spPr/>
            <p:txBody>
              <a:bodyPr/>
              <a:lstStyle/>
              <a:p>
                <a:r>
                  <a:rPr lang="en-US" dirty="0"/>
                  <a:t>Compute the risk of</a:t>
                </a:r>
                <a:r>
                  <a:rPr lang="en-US" dirty="0">
                    <a:solidFill>
                      <a:srgbClr val="000000"/>
                    </a:solidFill>
                    <a:effectLst/>
                  </a:rPr>
                  <a:t> a model </a:t>
                </a:r>
                <a14:m>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𝑓</m:t>
                        </m:r>
                      </m:e>
                      <m:sub>
                        <m:r>
                          <a:rPr lang="en-US" i="1" smtClean="0">
                            <a:solidFill>
                              <a:srgbClr val="000000"/>
                            </a:solidFill>
                            <a:effectLst/>
                            <a:latin typeface="Cambria Math" panose="02040503050406030204" pitchFamily="18" charset="0"/>
                            <a:ea typeface="Cambria Math" panose="02040503050406030204" pitchFamily="18" charset="0"/>
                          </a:rPr>
                          <m:t>𝜃</m:t>
                        </m:r>
                      </m:sub>
                    </m:sSub>
                    <m:r>
                      <a:rPr lang="en-US" b="0" i="1" smtClean="0">
                        <a:solidFill>
                          <a:srgbClr val="000000"/>
                        </a:solidFill>
                        <a:effectLst/>
                        <a:latin typeface="Cambria Math" panose="02040503050406030204" pitchFamily="18" charset="0"/>
                      </a:rPr>
                      <m:t> </m:t>
                    </m:r>
                  </m:oMath>
                </a14:m>
                <a:r>
                  <a:rPr lang="en-US" dirty="0"/>
                  <a:t>as suggested in the previous slide is impossible to compute for almost all real-life examples. This is why we have to estimate the expected loss or risk through the empirical risk (M data samples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𝑚</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𝑚</m:t>
                        </m:r>
                      </m:sup>
                    </m:sSup>
                  </m:oMath>
                </a14:m>
                <a:r>
                  <a:rPr lang="en-US" dirty="0"/>
                  <a:t>)) as follows:</a:t>
                </a:r>
              </a:p>
              <a:p>
                <a:pPr marL="0" indent="0" algn="ctr">
                  <a:buNone/>
                </a:pP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𝑅</m:t>
                            </m:r>
                          </m:e>
                        </m:acc>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𝐿</m:t>
                            </m:r>
                          </m:e>
                          <m: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sub>
                        </m:sSub>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𝑀</m:t>
                        </m:r>
                      </m:sup>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𝑚</m:t>
                                </m:r>
                              </m:sup>
                            </m:sSup>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𝑚</m:t>
                            </m:r>
                          </m:sup>
                        </m:sSup>
                        <m:r>
                          <a:rPr lang="en-US" b="0" i="1" smtClean="0">
                            <a:latin typeface="Cambria Math" panose="02040503050406030204" pitchFamily="18" charset="0"/>
                          </a:rPr>
                          <m:t>)</m:t>
                        </m:r>
                      </m:e>
                    </m:nary>
                  </m:oMath>
                </a14:m>
                <a:r>
                  <a:rPr lang="en-US" dirty="0"/>
                  <a:t> </a:t>
                </a:r>
              </a:p>
              <a:p>
                <a:pPr marL="0" indent="0" algn="ctr">
                  <a:buNone/>
                </a:pPr>
                <a:endParaRPr lang="en-US" dirty="0"/>
              </a:p>
              <a:p>
                <a:r>
                  <a:rPr lang="en-US" dirty="0">
                    <a:solidFill>
                      <a:srgbClr val="000000"/>
                    </a:solidFill>
                    <a:effectLst/>
                    <a:latin typeface="Helvetica" pitchFamily="2" charset="0"/>
                  </a:rPr>
                  <a:t>The goal of training in supervised learning is to select a model from the family of models which </a:t>
                </a:r>
                <a:r>
                  <a:rPr lang="en-US" dirty="0" err="1">
                    <a:solidFill>
                      <a:srgbClr val="000000"/>
                    </a:solidFill>
                    <a:effectLst/>
                    <a:latin typeface="Helvetica" pitchFamily="2" charset="0"/>
                  </a:rPr>
                  <a:t>minimises</a:t>
                </a:r>
                <a:r>
                  <a:rPr lang="en-US" dirty="0">
                    <a:solidFill>
                      <a:srgbClr val="000000"/>
                    </a:solidFill>
                    <a:effectLst/>
                    <a:latin typeface="Helvetica" pitchFamily="2" charset="0"/>
                  </a:rPr>
                  <a:t> the risk</a:t>
                </a:r>
              </a:p>
              <a:p>
                <a:pPr algn="ctr"/>
                <a:endParaRPr lang="en-US" dirty="0"/>
              </a:p>
              <a:p>
                <a:pPr marL="0" indent="0" algn="ctr">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F496BD76-F7E9-F087-469B-A1FAE79BCE8B}"/>
                  </a:ext>
                </a:extLst>
              </p:cNvPr>
              <p:cNvSpPr>
                <a:spLocks noGrp="1" noRot="1" noChangeAspect="1" noMove="1" noResize="1" noEditPoints="1" noAdjustHandles="1" noChangeArrowheads="1" noChangeShapeType="1" noTextEdit="1"/>
              </p:cNvSpPr>
              <p:nvPr>
                <p:ph idx="1"/>
              </p:nvPr>
            </p:nvSpPr>
            <p:spPr>
              <a:blipFill>
                <a:blip r:embed="rId2"/>
                <a:stretch>
                  <a:fillRect l="-528"/>
                </a:stretch>
              </a:blipFill>
            </p:spPr>
            <p:txBody>
              <a:bodyPr/>
              <a:lstStyle/>
              <a:p>
                <a:r>
                  <a:rPr lang="en-US">
                    <a:noFill/>
                  </a:rPr>
                  <a:t> </a:t>
                </a:r>
              </a:p>
            </p:txBody>
          </p:sp>
        </mc:Fallback>
      </mc:AlternateContent>
    </p:spTree>
    <p:extLst>
      <p:ext uri="{BB962C8B-B14F-4D97-AF65-F5344CB8AC3E}">
        <p14:creationId xmlns:p14="http://schemas.microsoft.com/office/powerpoint/2010/main" val="53703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C8F8-6660-6FF8-8FAA-8DBCDB447DD8}"/>
              </a:ext>
            </a:extLst>
          </p:cNvPr>
          <p:cNvSpPr>
            <a:spLocks noGrp="1"/>
          </p:cNvSpPr>
          <p:nvPr>
            <p:ph type="title"/>
          </p:nvPr>
        </p:nvSpPr>
        <p:spPr/>
        <p:txBody>
          <a:bodyPr/>
          <a:lstStyle/>
          <a:p>
            <a:r>
              <a:rPr lang="en-US" dirty="0">
                <a:solidFill>
                  <a:srgbClr val="000000"/>
                </a:solidFill>
                <a:effectLst/>
                <a:latin typeface="Helvetica" pitchFamily="2" charset="0"/>
              </a:rPr>
              <a:t>Empirical risk </a:t>
            </a:r>
            <a:r>
              <a:rPr lang="en-US" dirty="0" err="1">
                <a:solidFill>
                  <a:srgbClr val="000000"/>
                </a:solidFill>
                <a:effectLst/>
                <a:latin typeface="Helvetica" pitchFamily="2" charset="0"/>
              </a:rPr>
              <a:t>minimisation</a:t>
            </a:r>
            <a:br>
              <a:rPr lang="en-US" dirty="0">
                <a:solidFill>
                  <a:srgbClr val="000000"/>
                </a:solidFill>
                <a:effectLst/>
                <a:latin typeface="Helvetica" pitchFamily="2"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148E03-360C-6943-2B64-C784B9AEA4DA}"/>
                  </a:ext>
                </a:extLst>
              </p:cNvPr>
              <p:cNvSpPr>
                <a:spLocks noGrp="1"/>
              </p:cNvSpPr>
              <p:nvPr>
                <p:ph idx="1"/>
              </p:nvPr>
            </p:nvSpPr>
            <p:spPr>
              <a:xfrm>
                <a:off x="1451579" y="2015732"/>
                <a:ext cx="9603275" cy="3927868"/>
              </a:xfrm>
            </p:spPr>
            <p:txBody>
              <a:bodyPr>
                <a:normAutofit fontScale="92500" lnSpcReduction="10000"/>
              </a:bodyPr>
              <a:lstStyle/>
              <a:p>
                <a:pPr algn="just"/>
                <a:r>
                  <a:rPr lang="en-US" dirty="0">
                    <a:solidFill>
                      <a:srgbClr val="000000"/>
                    </a:solidFill>
                    <a:effectLst/>
                    <a:latin typeface="Helvetica" pitchFamily="2" charset="0"/>
                  </a:rPr>
                  <a:t>Empirical risk </a:t>
                </a:r>
                <a:r>
                  <a:rPr lang="en-US" dirty="0" err="1">
                    <a:solidFill>
                      <a:srgbClr val="000000"/>
                    </a:solidFill>
                    <a:effectLst/>
                    <a:latin typeface="Helvetica" pitchFamily="2" charset="0"/>
                  </a:rPr>
                  <a:t>minimisation</a:t>
                </a:r>
                <a:r>
                  <a:rPr lang="en-US" dirty="0">
                    <a:solidFill>
                      <a:srgbClr val="000000"/>
                    </a:solidFill>
                    <a:effectLst/>
                    <a:latin typeface="Helvetica" pitchFamily="2" charset="0"/>
                  </a:rPr>
                  <a:t> is the problem of finding: </a:t>
                </a:r>
              </a:p>
              <a:p>
                <a:pPr marL="0" indent="0" algn="just">
                  <a:buNone/>
                </a:pPr>
                <a14:m>
                  <m:oMathPara xmlns:m="http://schemas.openxmlformats.org/officeDocument/2006/math">
                    <m:oMathParaPr>
                      <m:jc m:val="center"/>
                    </m:oMathParaPr>
                    <m:oMath xmlns:m="http://schemas.openxmlformats.org/officeDocument/2006/math">
                      <m:sSup>
                        <m:sSupPr>
                          <m:ctrlPr>
                            <a:rPr lang="en-US" i="1" smtClean="0">
                              <a:solidFill>
                                <a:srgbClr val="000000"/>
                              </a:solidFill>
                              <a:effectLst/>
                              <a:latin typeface="Cambria Math" panose="02040503050406030204" pitchFamily="18" charset="0"/>
                            </a:rPr>
                          </m:ctrlPr>
                        </m:sSupPr>
                        <m:e>
                          <m:r>
                            <a:rPr lang="en-US" i="1" smtClean="0">
                              <a:solidFill>
                                <a:srgbClr val="000000"/>
                              </a:solidFill>
                              <a:effectLst/>
                              <a:latin typeface="Cambria Math" panose="02040503050406030204" pitchFamily="18" charset="0"/>
                              <a:ea typeface="Cambria Math" panose="02040503050406030204" pitchFamily="18" charset="0"/>
                            </a:rPr>
                            <m:t>𝜃</m:t>
                          </m:r>
                        </m:e>
                        <m:sup>
                          <m:r>
                            <a:rPr lang="en-US" b="0" i="1" smtClean="0">
                              <a:solidFill>
                                <a:srgbClr val="000000"/>
                              </a:solidFill>
                              <a:effectLst/>
                              <a:latin typeface="Cambria Math" panose="02040503050406030204" pitchFamily="18" charset="0"/>
                            </a:rPr>
                            <m:t>∗</m:t>
                          </m:r>
                        </m:sup>
                      </m:sSup>
                      <m:r>
                        <a:rPr lang="en-US" b="0" i="1" smtClean="0">
                          <a:solidFill>
                            <a:srgbClr val="000000"/>
                          </a:solidFill>
                          <a:effectLst/>
                          <a:latin typeface="Cambria Math" panose="02040503050406030204" pitchFamily="18" charset="0"/>
                        </a:rPr>
                        <m:t>= </m:t>
                      </m:r>
                      <m:sPre>
                        <m:sPrePr>
                          <m:ctrlPr>
                            <a:rPr lang="en-US" b="0" i="1" smtClean="0">
                              <a:solidFill>
                                <a:srgbClr val="000000"/>
                              </a:solidFill>
                              <a:effectLst/>
                              <a:latin typeface="Cambria Math" panose="02040503050406030204" pitchFamily="18" charset="0"/>
                            </a:rPr>
                          </m:ctrlPr>
                        </m:sPrePr>
                        <m:sub>
                          <m:r>
                            <a:rPr lang="en-US" b="0" i="1" smtClean="0">
                              <a:solidFill>
                                <a:srgbClr val="000000"/>
                              </a:solidFill>
                              <a:effectLst/>
                              <a:latin typeface="Cambria Math" panose="02040503050406030204" pitchFamily="18" charset="0"/>
                              <a:ea typeface="Cambria Math" panose="02040503050406030204" pitchFamily="18" charset="0"/>
                            </a:rPr>
                            <m:t>𝜃</m:t>
                          </m:r>
                        </m:sub>
                        <m:sup>
                          <m:r>
                            <a:rPr lang="en-US" b="0" i="1" smtClean="0">
                              <a:latin typeface="Cambria Math" panose="02040503050406030204" pitchFamily="18" charset="0"/>
                            </a:rPr>
                            <m:t>𝑚𝑖𝑛</m:t>
                          </m:r>
                        </m:sup>
                        <m:e>
                          <m:r>
                            <a:rPr lang="en-US"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sub>
                          </m:sSub>
                        </m:e>
                      </m:sPre>
                    </m:oMath>
                  </m:oMathPara>
                </a14:m>
                <a:endParaRPr lang="en-US" dirty="0">
                  <a:solidFill>
                    <a:srgbClr val="000000"/>
                  </a:solidFill>
                  <a:effectLst/>
                  <a:latin typeface="Helvetica" pitchFamily="2" charset="0"/>
                </a:endParaRPr>
              </a:p>
              <a:p>
                <a:pPr algn="just"/>
                <a:r>
                  <a:rPr lang="en-US" dirty="0">
                    <a:solidFill>
                      <a:srgbClr val="000000"/>
                    </a:solidFill>
                    <a:effectLst/>
                    <a:latin typeface="Helvetica" pitchFamily="2" charset="0"/>
                  </a:rPr>
                  <a:t>In </a:t>
                </a:r>
                <a:r>
                  <a:rPr lang="en-US" dirty="0" err="1">
                    <a:solidFill>
                      <a:srgbClr val="000000"/>
                    </a:solidFill>
                    <a:effectLst/>
                    <a:latin typeface="Helvetica" pitchFamily="2" charset="0"/>
                  </a:rPr>
                  <a:t>parametrised</a:t>
                </a:r>
                <a:r>
                  <a:rPr lang="en-US" dirty="0">
                    <a:solidFill>
                      <a:srgbClr val="000000"/>
                    </a:solidFill>
                    <a:effectLst/>
                    <a:latin typeface="Helvetica" pitchFamily="2" charset="0"/>
                  </a:rPr>
                  <a:t> model families, model selection translates to </a:t>
                </a:r>
                <a:r>
                  <a:rPr lang="en-US" dirty="0" err="1">
                    <a:solidFill>
                      <a:srgbClr val="000000"/>
                    </a:solidFill>
                    <a:effectLst/>
                    <a:latin typeface="Helvetica" pitchFamily="2" charset="0"/>
                  </a:rPr>
                  <a:t>optimising</a:t>
                </a:r>
                <a:r>
                  <a:rPr lang="en-US" dirty="0">
                    <a:solidFill>
                      <a:srgbClr val="000000"/>
                    </a:solidFill>
                    <a:effectLst/>
                    <a:latin typeface="Helvetica" pitchFamily="2" charset="0"/>
                  </a:rPr>
                  <a:t> the parameters. This is why </a:t>
                </a:r>
                <a:r>
                  <a:rPr lang="en-US" dirty="0" err="1">
                    <a:solidFill>
                      <a:srgbClr val="000000"/>
                    </a:solidFill>
                    <a:effectLst/>
                    <a:latin typeface="Helvetica" pitchFamily="2" charset="0"/>
                  </a:rPr>
                  <a:t>optimisation</a:t>
                </a:r>
                <a:r>
                  <a:rPr lang="en-US" dirty="0">
                    <a:solidFill>
                      <a:srgbClr val="000000"/>
                    </a:solidFill>
                    <a:effectLst/>
                    <a:latin typeface="Helvetica" pitchFamily="2" charset="0"/>
                  </a:rPr>
                  <a:t> “lies at the heart of machine learning”</a:t>
                </a:r>
                <a:endParaRPr lang="fa-IR" dirty="0">
                  <a:solidFill>
                    <a:srgbClr val="000000"/>
                  </a:solidFill>
                  <a:effectLst/>
                  <a:latin typeface="Helvetica" pitchFamily="2" charset="0"/>
                </a:endParaRPr>
              </a:p>
              <a:p>
                <a:pPr algn="just"/>
                <a:r>
                  <a:rPr lang="en-US" dirty="0">
                    <a:solidFill>
                      <a:srgbClr val="000000"/>
                    </a:solidFill>
                    <a:effectLst/>
                    <a:latin typeface="Helvetica" pitchFamily="2" charset="0"/>
                  </a:rPr>
                  <a:t>what if the trained model does really well on the data it was trained with, but performs poorly on new data? This phenomenon is called </a:t>
                </a:r>
                <a:r>
                  <a:rPr lang="en-US" b="1" dirty="0">
                    <a:solidFill>
                      <a:srgbClr val="000000"/>
                    </a:solidFill>
                    <a:effectLst/>
                    <a:latin typeface="Helvetica" pitchFamily="2" charset="0"/>
                  </a:rPr>
                  <a:t>overfitting</a:t>
                </a:r>
              </a:p>
              <a:p>
                <a:pPr algn="just"/>
                <a:r>
                  <a:rPr lang="en-US" dirty="0">
                    <a:solidFill>
                      <a:srgbClr val="000000"/>
                    </a:solidFill>
                    <a:effectLst/>
                    <a:latin typeface="Helvetica" pitchFamily="2" charset="0"/>
                  </a:rPr>
                  <a:t>The model recovers the particulars of the data it was trained with, but has not learnt the general trend</a:t>
                </a:r>
              </a:p>
              <a:p>
                <a:pPr algn="just"/>
                <a:r>
                  <a:rPr lang="en-US" dirty="0">
                    <a:solidFill>
                      <a:srgbClr val="000000"/>
                    </a:solidFill>
                    <a:effectLst/>
                    <a:latin typeface="Helvetica" pitchFamily="2" charset="0"/>
                  </a:rPr>
                  <a:t> Formulating and solving the empirical risk </a:t>
                </a:r>
                <a:r>
                  <a:rPr lang="en-US" dirty="0" err="1">
                    <a:solidFill>
                      <a:srgbClr val="000000"/>
                    </a:solidFill>
                    <a:effectLst/>
                    <a:latin typeface="Helvetica" pitchFamily="2" charset="0"/>
                  </a:rPr>
                  <a:t>minimisation</a:t>
                </a:r>
                <a:r>
                  <a:rPr lang="en-US" dirty="0">
                    <a:solidFill>
                      <a:srgbClr val="000000"/>
                    </a:solidFill>
                    <a:effectLst/>
                    <a:latin typeface="Helvetica" pitchFamily="2" charset="0"/>
                  </a:rPr>
                  <a:t> problem well without overfitting is the crucial challenge of supervised machine learning.</a:t>
                </a:r>
              </a:p>
            </p:txBody>
          </p:sp>
        </mc:Choice>
        <mc:Fallback xmlns="">
          <p:sp>
            <p:nvSpPr>
              <p:cNvPr id="3" name="Content Placeholder 2">
                <a:extLst>
                  <a:ext uri="{FF2B5EF4-FFF2-40B4-BE49-F238E27FC236}">
                    <a16:creationId xmlns:a16="http://schemas.microsoft.com/office/drawing/2014/main" id="{9A148E03-360C-6943-2B64-C784B9AEA4DA}"/>
                  </a:ext>
                </a:extLst>
              </p:cNvPr>
              <p:cNvSpPr>
                <a:spLocks noGrp="1" noRot="1" noChangeAspect="1" noMove="1" noResize="1" noEditPoints="1" noAdjustHandles="1" noChangeArrowheads="1" noChangeShapeType="1" noTextEdit="1"/>
              </p:cNvSpPr>
              <p:nvPr>
                <p:ph idx="1"/>
              </p:nvPr>
            </p:nvSpPr>
            <p:spPr>
              <a:xfrm>
                <a:off x="1451579" y="2015732"/>
                <a:ext cx="9603275" cy="3927868"/>
              </a:xfrm>
              <a:blipFill>
                <a:blip r:embed="rId2"/>
                <a:stretch>
                  <a:fillRect l="-528" t="-322" r="-661" b="-643"/>
                </a:stretch>
              </a:blipFill>
            </p:spPr>
            <p:txBody>
              <a:bodyPr/>
              <a:lstStyle/>
              <a:p>
                <a:r>
                  <a:rPr lang="en-US">
                    <a:noFill/>
                  </a:rPr>
                  <a:t> </a:t>
                </a:r>
              </a:p>
            </p:txBody>
          </p:sp>
        </mc:Fallback>
      </mc:AlternateContent>
    </p:spTree>
    <p:extLst>
      <p:ext uri="{BB962C8B-B14F-4D97-AF65-F5344CB8AC3E}">
        <p14:creationId xmlns:p14="http://schemas.microsoft.com/office/powerpoint/2010/main" val="1381226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870C-E043-8665-7C0F-BFD6BAAB43AD}"/>
              </a:ext>
            </a:extLst>
          </p:cNvPr>
          <p:cNvSpPr>
            <a:spLocks noGrp="1"/>
          </p:cNvSpPr>
          <p:nvPr>
            <p:ph type="title"/>
          </p:nvPr>
        </p:nvSpPr>
        <p:spPr/>
        <p:txBody>
          <a:bodyPr/>
          <a:lstStyle/>
          <a:p>
            <a:r>
              <a:rPr lang="en-US" dirty="0">
                <a:solidFill>
                  <a:srgbClr val="000000"/>
                </a:solidFill>
                <a:effectLst/>
                <a:latin typeface="Helvetica" pitchFamily="2" charset="0"/>
              </a:rPr>
              <a:t>overfitting</a:t>
            </a:r>
            <a:endParaRPr lang="en-US" dirty="0"/>
          </a:p>
        </p:txBody>
      </p:sp>
      <p:sp>
        <p:nvSpPr>
          <p:cNvPr id="3" name="Content Placeholder 2">
            <a:extLst>
              <a:ext uri="{FF2B5EF4-FFF2-40B4-BE49-F238E27FC236}">
                <a16:creationId xmlns:a16="http://schemas.microsoft.com/office/drawing/2014/main" id="{99D8856D-7601-5DCA-A3E1-A2FDD29002EB}"/>
              </a:ext>
            </a:extLst>
          </p:cNvPr>
          <p:cNvSpPr>
            <a:spLocks noGrp="1"/>
          </p:cNvSpPr>
          <p:nvPr>
            <p:ph idx="1"/>
          </p:nvPr>
        </p:nvSpPr>
        <p:spPr/>
        <p:txBody>
          <a:bodyPr/>
          <a:lstStyle/>
          <a:p>
            <a:pPr marL="0" indent="0" algn="just">
              <a:buNone/>
            </a:pPr>
            <a:r>
              <a:rPr lang="en-US" dirty="0">
                <a:solidFill>
                  <a:srgbClr val="000000"/>
                </a:solidFill>
                <a:effectLst/>
                <a:latin typeface="Helvetica" pitchFamily="2" charset="0"/>
              </a:rPr>
              <a:t>A model that </a:t>
            </a:r>
            <a:r>
              <a:rPr lang="en-US" dirty="0" err="1">
                <a:solidFill>
                  <a:srgbClr val="000000"/>
                </a:solidFill>
                <a:effectLst/>
                <a:latin typeface="Helvetica" pitchFamily="2" charset="0"/>
              </a:rPr>
              <a:t>minimises</a:t>
            </a:r>
            <a:r>
              <a:rPr lang="en-US" dirty="0">
                <a:solidFill>
                  <a:srgbClr val="000000"/>
                </a:solidFill>
                <a:effectLst/>
                <a:latin typeface="Helvetica" pitchFamily="2" charset="0"/>
              </a:rPr>
              <a:t> the empirical risk (red dotted line in the left plot, corresponding to a model represented by the red line in the right plot) may perfectly reproduce the training data (green dots), but perform poorly to predict the labels of other data points (grey dots).</a:t>
            </a:r>
          </a:p>
          <a:p>
            <a:endParaRPr lang="en-US" dirty="0"/>
          </a:p>
        </p:txBody>
      </p:sp>
      <p:pic>
        <p:nvPicPr>
          <p:cNvPr id="4" name="Picture 3">
            <a:extLst>
              <a:ext uri="{FF2B5EF4-FFF2-40B4-BE49-F238E27FC236}">
                <a16:creationId xmlns:a16="http://schemas.microsoft.com/office/drawing/2014/main" id="{58AA7C29-5E9A-102C-A8AC-B2AD67378D61}"/>
              </a:ext>
            </a:extLst>
          </p:cNvPr>
          <p:cNvPicPr>
            <a:picLocks noChangeAspect="1"/>
          </p:cNvPicPr>
          <p:nvPr/>
        </p:nvPicPr>
        <p:blipFill>
          <a:blip r:embed="rId2"/>
          <a:stretch>
            <a:fillRect/>
          </a:stretch>
        </p:blipFill>
        <p:spPr>
          <a:xfrm>
            <a:off x="1859776" y="3781498"/>
            <a:ext cx="8472448" cy="2746893"/>
          </a:xfrm>
          <a:prstGeom prst="rect">
            <a:avLst/>
          </a:prstGeom>
        </p:spPr>
      </p:pic>
    </p:spTree>
    <p:extLst>
      <p:ext uri="{BB962C8B-B14F-4D97-AF65-F5344CB8AC3E}">
        <p14:creationId xmlns:p14="http://schemas.microsoft.com/office/powerpoint/2010/main" val="28868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D7E7-E280-5D1C-73BA-B8A946E7BCCF}"/>
              </a:ext>
            </a:extLst>
          </p:cNvPr>
          <p:cNvSpPr>
            <a:spLocks noGrp="1"/>
          </p:cNvSpPr>
          <p:nvPr>
            <p:ph type="title"/>
          </p:nvPr>
        </p:nvSpPr>
        <p:spPr/>
        <p:txBody>
          <a:bodyPr/>
          <a:lstStyle/>
          <a:p>
            <a:r>
              <a:rPr lang="en-US" dirty="0" err="1">
                <a:solidFill>
                  <a:srgbClr val="000000"/>
                </a:solidFill>
                <a:effectLst/>
                <a:latin typeface="Helvetica" pitchFamily="2" charset="0"/>
              </a:rPr>
              <a:t>Regularisation</a:t>
            </a:r>
            <a:br>
              <a:rPr lang="en-US" dirty="0">
                <a:solidFill>
                  <a:srgbClr val="000000"/>
                </a:solidFill>
                <a:effectLst/>
                <a:latin typeface="Helvetica" pitchFamily="2"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6E148B-0735-3E77-FD23-7A41C1FA363F}"/>
                  </a:ext>
                </a:extLst>
              </p:cNvPr>
              <p:cNvSpPr>
                <a:spLocks noGrp="1"/>
              </p:cNvSpPr>
              <p:nvPr>
                <p:ph idx="1"/>
              </p:nvPr>
            </p:nvSpPr>
            <p:spPr/>
            <p:txBody>
              <a:bodyPr/>
              <a:lstStyle/>
              <a:p>
                <a:r>
                  <a:rPr lang="en-US" dirty="0">
                    <a:solidFill>
                      <a:srgbClr val="000000"/>
                    </a:solidFill>
                    <a:effectLst/>
                    <a:latin typeface="Helvetica" pitchFamily="2" charset="0"/>
                  </a:rPr>
                  <a:t>Strategies or mechanisms that prevent a model from overfitting are called regularization, can be achieved in many ways:</a:t>
                </a:r>
              </a:p>
              <a:p>
                <a:pPr marL="457200" indent="-457200">
                  <a:buFont typeface="+mj-lt"/>
                  <a:buAutoNum type="arabicPeriod"/>
                </a:pPr>
                <a:r>
                  <a:rPr lang="en-US" dirty="0">
                    <a:solidFill>
                      <a:srgbClr val="000000"/>
                    </a:solidFill>
                    <a:effectLst/>
                    <a:latin typeface="Helvetica" pitchFamily="2" charset="0"/>
                  </a:rPr>
                  <a:t> On the level of </a:t>
                </a:r>
                <a:r>
                  <a:rPr lang="en-US" b="1" dirty="0">
                    <a:solidFill>
                      <a:srgbClr val="000000"/>
                    </a:solidFill>
                    <a:effectLst/>
                    <a:latin typeface="Helvetica" pitchFamily="2" charset="0"/>
                  </a:rPr>
                  <a:t>model selection </a:t>
                </a:r>
                <a:r>
                  <a:rPr lang="en-US" dirty="0">
                    <a:solidFill>
                      <a:srgbClr val="000000"/>
                    </a:solidFill>
                    <a:effectLst/>
                    <a:latin typeface="Helvetica" pitchFamily="2" charset="0"/>
                  </a:rPr>
                  <a:t>(choose a less flexible model family)</a:t>
                </a:r>
              </a:p>
              <a:p>
                <a:pPr marL="457200" indent="-457200">
                  <a:buFont typeface="+mj-lt"/>
                  <a:buAutoNum type="arabicPeriod"/>
                </a:pPr>
                <a:r>
                  <a:rPr lang="en-US" dirty="0">
                    <a:solidFill>
                      <a:srgbClr val="000000"/>
                    </a:solidFill>
                    <a:effectLst/>
                    <a:latin typeface="Helvetica" pitchFamily="2" charset="0"/>
                  </a:rPr>
                  <a:t>as part of the </a:t>
                </a:r>
                <a:r>
                  <a:rPr lang="en-US" b="1" dirty="0" err="1">
                    <a:solidFill>
                      <a:srgbClr val="000000"/>
                    </a:solidFill>
                    <a:effectLst/>
                    <a:latin typeface="Helvetica" pitchFamily="2" charset="0"/>
                  </a:rPr>
                  <a:t>optimisation</a:t>
                </a:r>
                <a:r>
                  <a:rPr lang="en-US" b="1" dirty="0">
                    <a:solidFill>
                      <a:srgbClr val="000000"/>
                    </a:solidFill>
                    <a:effectLst/>
                    <a:latin typeface="Helvetica" pitchFamily="2" charset="0"/>
                  </a:rPr>
                  <a:t> strategy </a:t>
                </a:r>
                <a:r>
                  <a:rPr lang="en-US" dirty="0">
                    <a:solidFill>
                      <a:srgbClr val="000000"/>
                    </a:solidFill>
                    <a:effectLst/>
                    <a:latin typeface="Helvetica" pitchFamily="2" charset="0"/>
                  </a:rPr>
                  <a:t>(pruning subsets of parameters to zero)</a:t>
                </a:r>
              </a:p>
              <a:p>
                <a:pPr marL="457200" indent="-457200">
                  <a:buFont typeface="+mj-lt"/>
                  <a:buAutoNum type="arabicPeriod"/>
                </a:pPr>
                <a:r>
                  <a:rPr lang="en-US" dirty="0">
                    <a:solidFill>
                      <a:srgbClr val="000000"/>
                    </a:solidFill>
                    <a:effectLst/>
                    <a:latin typeface="Helvetica" pitchFamily="2" charset="0"/>
                  </a:rPr>
                  <a:t>add a </a:t>
                </a:r>
                <a:r>
                  <a:rPr lang="en-US" b="1" dirty="0" err="1">
                    <a:solidFill>
                      <a:srgbClr val="000000"/>
                    </a:solidFill>
                    <a:effectLst/>
                    <a:latin typeface="Helvetica" pitchFamily="2" charset="0"/>
                  </a:rPr>
                  <a:t>regularisation</a:t>
                </a:r>
                <a:r>
                  <a:rPr lang="en-US" b="1" dirty="0">
                    <a:solidFill>
                      <a:srgbClr val="000000"/>
                    </a:solidFill>
                    <a:effectLst/>
                    <a:latin typeface="Helvetica" pitchFamily="2" charset="0"/>
                  </a:rPr>
                  <a:t> term</a:t>
                </a:r>
                <a:r>
                  <a:rPr lang="en-US" dirty="0">
                    <a:solidFill>
                      <a:srgbClr val="000000"/>
                    </a:solidFill>
                    <a:effectLst/>
                    <a:latin typeface="Helvetica" pitchFamily="2" charset="0"/>
                  </a:rPr>
                  <a:t>, </a:t>
                </a:r>
                <a:r>
                  <a:rPr lang="en-US" i="1" dirty="0">
                    <a:solidFill>
                      <a:srgbClr val="000000"/>
                    </a:solidFill>
                    <a:effectLst/>
                    <a:latin typeface="Helvetica" pitchFamily="2" charset="0"/>
                  </a:rPr>
                  <a:t>g</a:t>
                </a:r>
                <a:r>
                  <a:rPr lang="en-US" dirty="0">
                    <a:solidFill>
                      <a:srgbClr val="000000"/>
                    </a:solidFill>
                    <a:effectLst/>
                    <a:latin typeface="Helvetica" pitchFamily="2" charset="0"/>
                  </a:rPr>
                  <a:t>, to the empirical risk </a:t>
                </a:r>
                <a:r>
                  <a:rPr lang="en-US" dirty="0" err="1">
                    <a:solidFill>
                      <a:srgbClr val="000000"/>
                    </a:solidFill>
                    <a:effectLst/>
                    <a:latin typeface="Helvetica" pitchFamily="2" charset="0"/>
                  </a:rPr>
                  <a:t>minimisation</a:t>
                </a:r>
                <a:r>
                  <a:rPr lang="en-US" dirty="0">
                    <a:solidFill>
                      <a:srgbClr val="000000"/>
                    </a:solidFill>
                    <a:effectLst/>
                    <a:latin typeface="Helvetica" pitchFamily="2" charset="0"/>
                  </a:rPr>
                  <a:t> problem (most common):</a:t>
                </a:r>
              </a:p>
              <a:p>
                <a:pPr marL="0" indent="0" algn="ctr">
                  <a:buNone/>
                </a:pPr>
                <a14:m>
                  <m:oMathPara xmlns:m="http://schemas.openxmlformats.org/officeDocument/2006/math">
                    <m:oMathParaPr>
                      <m:jc m:val="centerGroup"/>
                    </m:oMathParaPr>
                    <m:oMath xmlns:m="http://schemas.openxmlformats.org/officeDocument/2006/math">
                      <m:r>
                        <a:rPr lang="en-US" b="0" i="1" smtClean="0">
                          <a:solidFill>
                            <a:srgbClr val="000000"/>
                          </a:solidFill>
                          <a:effectLst/>
                          <a:latin typeface="Cambria Math" panose="02040503050406030204" pitchFamily="18" charset="0"/>
                        </a:rPr>
                        <m:t>𝐶</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𝜃</m:t>
                          </m:r>
                        </m:e>
                      </m:d>
                      <m:r>
                        <a:rPr lang="en-US" b="0" i="1" smtClean="0">
                          <a:solidFill>
                            <a:srgbClr val="000000"/>
                          </a:solidFill>
                          <a:effectLst/>
                          <a:latin typeface="Cambria Math" panose="02040503050406030204" pitchFamily="18" charset="0"/>
                          <a:ea typeface="Cambria Math" panose="02040503050406030204" pitchFamily="18" charset="0"/>
                        </a:rPr>
                        <m:t>= </m:t>
                      </m:r>
                      <m:sSub>
                        <m:sSubPr>
                          <m:ctrlPr>
                            <a:rPr lang="en-US" b="0" i="1" smtClean="0">
                              <a:solidFill>
                                <a:srgbClr val="000000"/>
                              </a:solidFill>
                              <a:effectLst/>
                              <a:latin typeface="Cambria Math" panose="02040503050406030204" pitchFamily="18" charset="0"/>
                              <a:ea typeface="Cambria Math" panose="02040503050406030204" pitchFamily="18" charset="0"/>
                            </a:rPr>
                          </m:ctrlPr>
                        </m:sSubPr>
                        <m:e>
                          <m:acc>
                            <m:accPr>
                              <m:chr m:val="̂"/>
                              <m:ctrlPr>
                                <a:rPr lang="en-US" b="0" i="1" smtClean="0">
                                  <a:solidFill>
                                    <a:srgbClr val="000000"/>
                                  </a:solidFill>
                                  <a:effectLst/>
                                  <a:latin typeface="Cambria Math" panose="02040503050406030204" pitchFamily="18" charset="0"/>
                                  <a:ea typeface="Cambria Math" panose="02040503050406030204" pitchFamily="18" charset="0"/>
                                </a:rPr>
                              </m:ctrlPr>
                            </m:accPr>
                            <m:e>
                              <m:r>
                                <a:rPr lang="en-US" b="0" i="1" smtClean="0">
                                  <a:solidFill>
                                    <a:srgbClr val="000000"/>
                                  </a:solidFill>
                                  <a:effectLst/>
                                  <a:latin typeface="Cambria Math" panose="02040503050406030204" pitchFamily="18" charset="0"/>
                                  <a:ea typeface="Cambria Math" panose="02040503050406030204" pitchFamily="18" charset="0"/>
                                </a:rPr>
                                <m:t>𝑅</m:t>
                              </m:r>
                            </m:e>
                          </m:acc>
                        </m:e>
                        <m:sub>
                          <m:sSub>
                            <m:sSubPr>
                              <m:ctrlPr>
                                <a:rPr lang="en-US" b="0" i="1" smtClean="0">
                                  <a:solidFill>
                                    <a:srgbClr val="000000"/>
                                  </a:solidFill>
                                  <a:effectLst/>
                                  <a:latin typeface="Cambria Math" panose="02040503050406030204" pitchFamily="18" charset="0"/>
                                  <a:ea typeface="Cambria Math" panose="02040503050406030204" pitchFamily="18" charset="0"/>
                                </a:rPr>
                              </m:ctrlPr>
                            </m:sSubPr>
                            <m:e>
                              <m:r>
                                <a:rPr lang="en-US" b="0" i="1" smtClean="0">
                                  <a:solidFill>
                                    <a:srgbClr val="000000"/>
                                  </a:solidFill>
                                  <a:effectLst/>
                                  <a:latin typeface="Cambria Math" panose="02040503050406030204" pitchFamily="18" charset="0"/>
                                  <a:ea typeface="Cambria Math" panose="02040503050406030204" pitchFamily="18" charset="0"/>
                                </a:rPr>
                                <m:t>𝑓</m:t>
                              </m:r>
                            </m:e>
                            <m:sub>
                              <m:r>
                                <a:rPr lang="en-US" b="0" i="1" smtClean="0">
                                  <a:solidFill>
                                    <a:srgbClr val="000000"/>
                                  </a:solidFill>
                                  <a:effectLst/>
                                  <a:latin typeface="Cambria Math" panose="02040503050406030204" pitchFamily="18" charset="0"/>
                                  <a:ea typeface="Cambria Math" panose="02040503050406030204" pitchFamily="18" charset="0"/>
                                </a:rPr>
                                <m:t>𝜃</m:t>
                              </m:r>
                            </m:sub>
                          </m:sSub>
                        </m:sub>
                      </m:sSub>
                      <m: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𝑔</m:t>
                      </m:r>
                      <m:r>
                        <a:rPr lang="en-US" b="0" i="1" smtClean="0">
                          <a:solidFill>
                            <a:srgbClr val="000000"/>
                          </a:solidFill>
                          <a:effectLst/>
                          <a:latin typeface="Cambria Math" panose="02040503050406030204" pitchFamily="18" charset="0"/>
                          <a:ea typeface="Cambria Math" panose="02040503050406030204" pitchFamily="18" charset="0"/>
                        </a:rPr>
                        <m:t>(</m:t>
                      </m:r>
                      <m:sSub>
                        <m:sSubPr>
                          <m:ctrlPr>
                            <a:rPr lang="en-US" b="0" i="1" smtClean="0">
                              <a:solidFill>
                                <a:srgbClr val="000000"/>
                              </a:solidFill>
                              <a:effectLst/>
                              <a:latin typeface="Cambria Math" panose="02040503050406030204" pitchFamily="18" charset="0"/>
                              <a:ea typeface="Cambria Math" panose="02040503050406030204" pitchFamily="18" charset="0"/>
                            </a:rPr>
                          </m:ctrlPr>
                        </m:sSubPr>
                        <m:e>
                          <m:r>
                            <a:rPr lang="en-US" b="0" i="1" smtClean="0">
                              <a:solidFill>
                                <a:srgbClr val="000000"/>
                              </a:solidFill>
                              <a:effectLst/>
                              <a:latin typeface="Cambria Math" panose="02040503050406030204" pitchFamily="18" charset="0"/>
                              <a:ea typeface="Cambria Math" panose="02040503050406030204" pitchFamily="18" charset="0"/>
                            </a:rPr>
                            <m:t>𝑓</m:t>
                          </m:r>
                        </m:e>
                        <m:sub>
                          <m:r>
                            <a:rPr lang="en-US" b="0" i="1" smtClean="0">
                              <a:solidFill>
                                <a:srgbClr val="000000"/>
                              </a:solidFill>
                              <a:effectLst/>
                              <a:latin typeface="Cambria Math" panose="02040503050406030204" pitchFamily="18" charset="0"/>
                              <a:ea typeface="Cambria Math" panose="02040503050406030204" pitchFamily="18" charset="0"/>
                            </a:rPr>
                            <m:t>𝜃</m:t>
                          </m:r>
                        </m:sub>
                      </m:sSub>
                      <m:r>
                        <a:rPr lang="en-US" b="0" i="1" smtClean="0">
                          <a:solidFill>
                            <a:srgbClr val="000000"/>
                          </a:solidFill>
                          <a:effectLst/>
                          <a:latin typeface="Cambria Math" panose="02040503050406030204" pitchFamily="18" charset="0"/>
                          <a:ea typeface="Cambria Math" panose="02040503050406030204" pitchFamily="18" charset="0"/>
                        </a:rPr>
                        <m:t>)</m:t>
                      </m:r>
                    </m:oMath>
                  </m:oMathPara>
                </a14:m>
                <a:endParaRPr lang="en-US" dirty="0">
                  <a:solidFill>
                    <a:srgbClr val="000000"/>
                  </a:solidFill>
                  <a:effectLst/>
                  <a:latin typeface="Helvetica" pitchFamily="2" charset="0"/>
                </a:endParaRPr>
              </a:p>
              <a:p>
                <a:pPr marL="0" indent="0">
                  <a:buNone/>
                </a:pPr>
                <a:endParaRPr lang="en-US" dirty="0">
                  <a:solidFill>
                    <a:srgbClr val="000000"/>
                  </a:solidFill>
                  <a:effectLst/>
                  <a:latin typeface="Helvetica" pitchFamily="2" charset="0"/>
                </a:endParaRPr>
              </a:p>
              <a:p>
                <a:pPr marL="457200" indent="-457200">
                  <a:buFont typeface="+mj-lt"/>
                  <a:buAutoNum type="arabicPeriod"/>
                </a:pPr>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F96E148B-0735-3E77-FD23-7A41C1FA363F}"/>
                  </a:ext>
                </a:extLst>
              </p:cNvPr>
              <p:cNvSpPr>
                <a:spLocks noGrp="1" noRot="1" noChangeAspect="1" noMove="1" noResize="1" noEditPoints="1" noAdjustHandles="1" noChangeArrowheads="1" noChangeShapeType="1" noTextEdit="1"/>
              </p:cNvSpPr>
              <p:nvPr>
                <p:ph idx="1"/>
              </p:nvPr>
            </p:nvSpPr>
            <p:spPr>
              <a:blipFill>
                <a:blip r:embed="rId2"/>
                <a:stretch>
                  <a:fillRect l="-528"/>
                </a:stretch>
              </a:blipFill>
            </p:spPr>
            <p:txBody>
              <a:bodyPr/>
              <a:lstStyle/>
              <a:p>
                <a:r>
                  <a:rPr lang="en-US">
                    <a:noFill/>
                  </a:rPr>
                  <a:t> </a:t>
                </a:r>
              </a:p>
            </p:txBody>
          </p:sp>
        </mc:Fallback>
      </mc:AlternateContent>
    </p:spTree>
    <p:extLst>
      <p:ext uri="{BB962C8B-B14F-4D97-AF65-F5344CB8AC3E}">
        <p14:creationId xmlns:p14="http://schemas.microsoft.com/office/powerpoint/2010/main" val="129806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18CA-E111-D859-032E-56667EE097C4}"/>
              </a:ext>
            </a:extLst>
          </p:cNvPr>
          <p:cNvSpPr>
            <a:spLocks noGrp="1"/>
          </p:cNvSpPr>
          <p:nvPr>
            <p:ph type="title"/>
          </p:nvPr>
        </p:nvSpPr>
        <p:spPr>
          <a:xfrm>
            <a:off x="1272469" y="1294712"/>
            <a:ext cx="10247086" cy="1049235"/>
          </a:xfrm>
        </p:spPr>
        <p:txBody>
          <a:bodyPr/>
          <a:lstStyle/>
          <a:p>
            <a:r>
              <a:rPr lang="en-US" dirty="0">
                <a:solidFill>
                  <a:srgbClr val="000000"/>
                </a:solidFill>
                <a:effectLst/>
                <a:latin typeface="+mn-lt"/>
              </a:rPr>
              <a:t>Example of ML problems #1: Image recognition</a:t>
            </a:r>
            <a:endParaRPr lang="en-US" dirty="0">
              <a:latin typeface="+mn-lt"/>
            </a:endParaRPr>
          </a:p>
        </p:txBody>
      </p:sp>
      <p:sp>
        <p:nvSpPr>
          <p:cNvPr id="3" name="Content Placeholder 2">
            <a:extLst>
              <a:ext uri="{FF2B5EF4-FFF2-40B4-BE49-F238E27FC236}">
                <a16:creationId xmlns:a16="http://schemas.microsoft.com/office/drawing/2014/main" id="{20E348A6-0B99-A990-B730-E4CE3216F188}"/>
              </a:ext>
            </a:extLst>
          </p:cNvPr>
          <p:cNvSpPr>
            <a:spLocks noGrp="1"/>
          </p:cNvSpPr>
          <p:nvPr>
            <p:ph idx="1"/>
          </p:nvPr>
        </p:nvSpPr>
        <p:spPr>
          <a:xfrm>
            <a:off x="216179" y="2047263"/>
            <a:ext cx="6746490" cy="4227413"/>
          </a:xfrm>
        </p:spPr>
        <p:txBody>
          <a:bodyPr>
            <a:normAutofit fontScale="77500" lnSpcReduction="20000"/>
          </a:bodyPr>
          <a:lstStyle/>
          <a:p>
            <a:pPr>
              <a:lnSpc>
                <a:spcPct val="150000"/>
              </a:lnSpc>
            </a:pPr>
            <a:r>
              <a:rPr lang="en-US" sz="2400" dirty="0"/>
              <a:t>While humans easily identify objects from visuals, teaching computers to do so is </a:t>
            </a:r>
            <a:r>
              <a:rPr lang="en-US" sz="2400" u="sng" dirty="0"/>
              <a:t>challenging due to the complex link between pixel values and content</a:t>
            </a:r>
            <a:r>
              <a:rPr lang="en-US" sz="2400" dirty="0"/>
              <a:t>. Machine learning </a:t>
            </a:r>
            <a:r>
              <a:rPr lang="en-US" sz="2400" u="sng" dirty="0"/>
              <a:t>trains computers with labeled images to approximate this relationship</a:t>
            </a:r>
            <a:r>
              <a:rPr lang="en-US" sz="2400" dirty="0"/>
              <a:t>. </a:t>
            </a:r>
          </a:p>
          <a:p>
            <a:pPr>
              <a:lnSpc>
                <a:spcPct val="150000"/>
              </a:lnSpc>
            </a:pPr>
            <a:r>
              <a:rPr lang="en-US" sz="2400" dirty="0"/>
              <a:t>A key example is the MNIST dataset, where </a:t>
            </a:r>
            <a:r>
              <a:rPr lang="en-US" sz="2400" u="sng" dirty="0"/>
              <a:t>algorithms now recognize handwritten digits</a:t>
            </a:r>
            <a:r>
              <a:rPr lang="en-US" sz="2400" dirty="0"/>
              <a:t> with near-perfect accuracy.</a:t>
            </a:r>
          </a:p>
          <a:p>
            <a:pPr>
              <a:lnSpc>
                <a:spcPct val="150000"/>
              </a:lnSpc>
            </a:pPr>
            <a:r>
              <a:rPr lang="en-US" sz="2400" dirty="0">
                <a:solidFill>
                  <a:srgbClr val="000000"/>
                </a:solidFill>
                <a:effectLst/>
              </a:rPr>
              <a:t>Image recognition plays an important role in </a:t>
            </a:r>
            <a:r>
              <a:rPr lang="en-US" sz="2400" u="sng" dirty="0">
                <a:solidFill>
                  <a:srgbClr val="000000"/>
                </a:solidFill>
                <a:effectLst/>
              </a:rPr>
              <a:t>many applications such as security, database sorting and recommendation systems</a:t>
            </a:r>
            <a:r>
              <a:rPr lang="en-US" sz="2400" dirty="0">
                <a:solidFill>
                  <a:srgbClr val="000000"/>
                </a:solidFill>
                <a:effectLst/>
              </a:rPr>
              <a:t>, and can be considered </a:t>
            </a:r>
            <a:r>
              <a:rPr lang="en-US" sz="2400" u="sng" dirty="0">
                <a:solidFill>
                  <a:srgbClr val="000000"/>
                </a:solidFill>
                <a:effectLst/>
              </a:rPr>
              <a:t>the first big success story</a:t>
            </a:r>
            <a:r>
              <a:rPr lang="en-US" sz="2400" dirty="0">
                <a:solidFill>
                  <a:srgbClr val="000000"/>
                </a:solidFill>
                <a:effectLst/>
              </a:rPr>
              <a:t> of commercial machine learning.</a:t>
            </a:r>
          </a:p>
          <a:p>
            <a:pPr>
              <a:lnSpc>
                <a:spcPct val="150000"/>
              </a:lnSpc>
            </a:pPr>
            <a:endParaRPr lang="en-US" sz="2400" dirty="0"/>
          </a:p>
        </p:txBody>
      </p:sp>
      <p:pic>
        <p:nvPicPr>
          <p:cNvPr id="5" name="Picture 4">
            <a:extLst>
              <a:ext uri="{FF2B5EF4-FFF2-40B4-BE49-F238E27FC236}">
                <a16:creationId xmlns:a16="http://schemas.microsoft.com/office/drawing/2014/main" id="{9B1B7AFB-FB78-CB7D-43A2-791B8A6C642A}"/>
              </a:ext>
            </a:extLst>
          </p:cNvPr>
          <p:cNvPicPr>
            <a:picLocks noChangeAspect="1"/>
          </p:cNvPicPr>
          <p:nvPr/>
        </p:nvPicPr>
        <p:blipFill>
          <a:blip r:embed="rId2"/>
          <a:stretch>
            <a:fillRect/>
          </a:stretch>
        </p:blipFill>
        <p:spPr>
          <a:xfrm>
            <a:off x="6962669" y="2503783"/>
            <a:ext cx="5198600" cy="2903790"/>
          </a:xfrm>
          <a:prstGeom prst="rect">
            <a:avLst/>
          </a:prstGeom>
        </p:spPr>
      </p:pic>
    </p:spTree>
    <p:extLst>
      <p:ext uri="{BB962C8B-B14F-4D97-AF65-F5344CB8AC3E}">
        <p14:creationId xmlns:p14="http://schemas.microsoft.com/office/powerpoint/2010/main" val="2949873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3DD6-BB6D-4218-E715-4070A8C05D4F}"/>
              </a:ext>
            </a:extLst>
          </p:cNvPr>
          <p:cNvSpPr>
            <a:spLocks noGrp="1"/>
          </p:cNvSpPr>
          <p:nvPr>
            <p:ph type="title"/>
          </p:nvPr>
        </p:nvSpPr>
        <p:spPr/>
        <p:txBody>
          <a:bodyPr/>
          <a:lstStyle/>
          <a:p>
            <a:r>
              <a:rPr lang="en-US" dirty="0"/>
              <a:t>Types of </a:t>
            </a:r>
            <a:r>
              <a:rPr lang="en-US" dirty="0" err="1">
                <a:solidFill>
                  <a:srgbClr val="000000"/>
                </a:solidFill>
                <a:effectLst/>
                <a:latin typeface="Helvetica" pitchFamily="2" charset="0"/>
              </a:rPr>
              <a:t>Regularisation</a:t>
            </a:r>
            <a:r>
              <a:rPr lang="en-US"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30FB71-6B9D-B50E-C0FC-390887CB9108}"/>
                  </a:ext>
                </a:extLst>
              </p:cNvPr>
              <p:cNvSpPr>
                <a:spLocks noGrp="1"/>
              </p:cNvSpPr>
              <p:nvPr>
                <p:ph idx="1"/>
              </p:nvPr>
            </p:nvSpPr>
            <p:spPr/>
            <p:txBody>
              <a:bodyPr>
                <a:normAutofit/>
              </a:bodyPr>
              <a:lstStyle/>
              <a:p>
                <a:pPr marL="0" indent="0">
                  <a:buNone/>
                </a:pPr>
                <a:r>
                  <a:rPr lang="en-US" dirty="0">
                    <a:solidFill>
                      <a:srgbClr val="000000"/>
                    </a:solidFill>
                    <a:effectLst/>
                    <a:latin typeface="Helvetica" pitchFamily="2" charset="0"/>
                  </a:rPr>
                  <a:t>There are two common choices for </a:t>
                </a:r>
                <a:r>
                  <a:rPr lang="en-US" dirty="0" err="1">
                    <a:solidFill>
                      <a:srgbClr val="000000"/>
                    </a:solidFill>
                    <a:effectLst/>
                    <a:latin typeface="Helvetica" pitchFamily="2" charset="0"/>
                  </a:rPr>
                  <a:t>regularisers</a:t>
                </a:r>
                <a:r>
                  <a:rPr lang="en-US" dirty="0">
                    <a:solidFill>
                      <a:srgbClr val="000000"/>
                    </a:solidFill>
                    <a:effectLst/>
                    <a:latin typeface="Helvetica" pitchFamily="2" charset="0"/>
                  </a:rPr>
                  <a:t>:</a:t>
                </a:r>
              </a:p>
              <a:p>
                <a14:m>
                  <m:oMath xmlns:m="http://schemas.openxmlformats.org/officeDocument/2006/math">
                    <m:sSub>
                      <m:sSubPr>
                        <m:ctrlPr>
                          <a:rPr lang="en-US" b="1" i="1" smtClean="0">
                            <a:solidFill>
                              <a:srgbClr val="000000"/>
                            </a:solidFill>
                            <a:effectLst/>
                            <a:latin typeface="Cambria Math" panose="02040503050406030204" pitchFamily="18" charset="0"/>
                          </a:rPr>
                        </m:ctrlPr>
                      </m:sSubPr>
                      <m:e>
                        <m:r>
                          <a:rPr lang="en-US" b="1" i="1" smtClean="0">
                            <a:solidFill>
                              <a:srgbClr val="000000"/>
                            </a:solidFill>
                            <a:effectLst/>
                            <a:latin typeface="Cambria Math" panose="02040503050406030204" pitchFamily="18" charset="0"/>
                          </a:rPr>
                          <m:t>𝒍</m:t>
                        </m:r>
                      </m:e>
                      <m:sub>
                        <m:r>
                          <a:rPr lang="en-US" b="1" i="1" smtClean="0">
                            <a:solidFill>
                              <a:srgbClr val="000000"/>
                            </a:solidFill>
                            <a:effectLst/>
                            <a:latin typeface="Cambria Math" panose="02040503050406030204" pitchFamily="18" charset="0"/>
                          </a:rPr>
                          <m:t>𝟏</m:t>
                        </m:r>
                      </m:sub>
                    </m:sSub>
                  </m:oMath>
                </a14:m>
                <a:r>
                  <a:rPr lang="en-US" dirty="0">
                    <a:solidFill>
                      <a:srgbClr val="000000"/>
                    </a:solidFill>
                    <a:effectLst/>
                    <a:latin typeface="Helvetica" pitchFamily="2" charset="0"/>
                  </a:rPr>
                  <a:t>: </a:t>
                </a:r>
                <a:r>
                  <a:rPr lang="en-US" dirty="0" err="1"/>
                  <a:t>favours</a:t>
                </a:r>
                <a:r>
                  <a:rPr lang="en-US" dirty="0"/>
                  <a:t> sparse parameter vectors instead</a:t>
                </a:r>
                <a:endParaRPr lang="en-US" dirty="0">
                  <a:solidFill>
                    <a:srgbClr val="000000"/>
                  </a:solidFill>
                  <a:effectLst/>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𝑔</m:t>
                          </m:r>
                        </m:e>
                        <m: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𝑙</m:t>
                              </m:r>
                            </m:e>
                            <m:sub>
                              <m:r>
                                <a:rPr lang="en-US" i="1">
                                  <a:solidFill>
                                    <a:srgbClr val="000000"/>
                                  </a:solidFill>
                                  <a:latin typeface="Cambria Math" panose="02040503050406030204" pitchFamily="18" charset="0"/>
                                </a:rPr>
                                <m:t>1</m:t>
                              </m:r>
                            </m:sub>
                          </m:sSub>
                        </m:sub>
                      </m:sSub>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𝜃</m:t>
                      </m:r>
                      <m:r>
                        <a:rPr lang="en-US" b="0" i="1" smtClean="0">
                          <a:solidFill>
                            <a:srgbClr val="000000"/>
                          </a:solidFill>
                          <a:effectLst/>
                          <a:latin typeface="Cambria Math" panose="02040503050406030204" pitchFamily="18" charset="0"/>
                          <a:ea typeface="Cambria Math" panose="02040503050406030204" pitchFamily="18" charset="0"/>
                        </a:rPr>
                        <m:t>)= </m:t>
                      </m:r>
                      <m:nary>
                        <m:naryPr>
                          <m:chr m:val="∑"/>
                          <m:supHide m:val="on"/>
                          <m:ctrlPr>
                            <a:rPr lang="en-US" b="0" i="1" smtClean="0">
                              <a:solidFill>
                                <a:srgbClr val="000000"/>
                              </a:solidFill>
                              <a:effectLst/>
                              <a:latin typeface="Cambria Math" panose="02040503050406030204" pitchFamily="18" charset="0"/>
                            </a:rPr>
                          </m:ctrlPr>
                        </m:naryPr>
                        <m:sub>
                          <m:r>
                            <m:rPr>
                              <m:brk m:alnAt="7"/>
                            </m:rPr>
                            <a:rPr lang="en-US" b="0" i="1" smtClean="0">
                              <a:solidFill>
                                <a:srgbClr val="000000"/>
                              </a:solidFill>
                              <a:effectLst/>
                              <a:latin typeface="Cambria Math" panose="02040503050406030204" pitchFamily="18" charset="0"/>
                            </a:rPr>
                            <m:t>𝑖</m:t>
                          </m:r>
                        </m:sub>
                        <m:sup/>
                        <m:e>
                          <m:r>
                            <a:rPr lang="en-US" b="0" i="1" smtClean="0">
                              <a:solidFill>
                                <a:srgbClr val="000000"/>
                              </a:solidFill>
                              <a:effectLst/>
                              <a:latin typeface="Cambria Math" panose="02040503050406030204" pitchFamily="18" charset="0"/>
                            </a:rPr>
                            <m:t>|</m:t>
                          </m:r>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ea typeface="Cambria Math" panose="02040503050406030204" pitchFamily="18" charset="0"/>
                                </a:rPr>
                                <m:t>𝜃</m:t>
                              </m:r>
                            </m:e>
                            <m:sub>
                              <m:r>
                                <a:rPr lang="en-US" b="0" i="1" smtClean="0">
                                  <a:solidFill>
                                    <a:srgbClr val="000000"/>
                                  </a:solidFill>
                                  <a:effectLst/>
                                  <a:latin typeface="Cambria Math" panose="02040503050406030204" pitchFamily="18" charset="0"/>
                                </a:rPr>
                                <m:t>𝑖</m:t>
                              </m:r>
                            </m:sub>
                          </m:sSub>
                          <m:r>
                            <a:rPr lang="en-US" b="0" i="1" smtClean="0">
                              <a:solidFill>
                                <a:srgbClr val="000000"/>
                              </a:solidFill>
                              <a:effectLst/>
                              <a:latin typeface="Cambria Math" panose="02040503050406030204" pitchFamily="18" charset="0"/>
                            </a:rPr>
                            <m:t>|</m:t>
                          </m:r>
                        </m:e>
                      </m:nary>
                    </m:oMath>
                  </m:oMathPara>
                </a14:m>
                <a:endParaRPr lang="en-US" dirty="0">
                  <a:solidFill>
                    <a:srgbClr val="000000"/>
                  </a:solidFill>
                  <a:effectLst/>
                  <a:latin typeface="Helvetica" pitchFamily="2" charset="0"/>
                </a:endParaRPr>
              </a:p>
              <a:p>
                <a14:m>
                  <m:oMath xmlns:m="http://schemas.openxmlformats.org/officeDocument/2006/math">
                    <m:sSub>
                      <m:sSubPr>
                        <m:ctrlPr>
                          <a:rPr lang="en-US" b="1" i="1" smtClean="0">
                            <a:solidFill>
                              <a:srgbClr val="000000"/>
                            </a:solidFill>
                            <a:effectLst/>
                            <a:latin typeface="Cambria Math" panose="02040503050406030204" pitchFamily="18" charset="0"/>
                          </a:rPr>
                        </m:ctrlPr>
                      </m:sSubPr>
                      <m:e>
                        <m:r>
                          <a:rPr lang="en-US" b="1" i="1" smtClean="0">
                            <a:solidFill>
                              <a:srgbClr val="000000"/>
                            </a:solidFill>
                            <a:effectLst/>
                            <a:latin typeface="Cambria Math" panose="02040503050406030204" pitchFamily="18" charset="0"/>
                          </a:rPr>
                          <m:t>𝒍</m:t>
                        </m:r>
                      </m:e>
                      <m:sub>
                        <m:r>
                          <a:rPr lang="en-US" b="1" i="1" smtClean="0">
                            <a:solidFill>
                              <a:srgbClr val="000000"/>
                            </a:solidFill>
                            <a:effectLst/>
                            <a:latin typeface="Cambria Math" panose="02040503050406030204" pitchFamily="18" charset="0"/>
                          </a:rPr>
                          <m:t>𝟐</m:t>
                        </m:r>
                      </m:sub>
                    </m:sSub>
                  </m:oMath>
                </a14:m>
                <a:r>
                  <a:rPr lang="en-US" dirty="0">
                    <a:solidFill>
                      <a:srgbClr val="000000"/>
                    </a:solidFill>
                    <a:effectLst/>
                    <a:latin typeface="Helvetica" pitchFamily="2" charset="0"/>
                  </a:rPr>
                  <a:t>:</a:t>
                </a:r>
                <a:r>
                  <a:rPr lang="en-US" dirty="0"/>
                  <a:t> </a:t>
                </a:r>
                <a:r>
                  <a:rPr lang="en-US" dirty="0" err="1"/>
                  <a:t>favours</a:t>
                </a:r>
                <a:r>
                  <a:rPr lang="en-US" dirty="0"/>
                  <a:t> parameters with a small absolute value</a:t>
                </a:r>
                <a:endParaRPr lang="en-US" dirty="0">
                  <a:solidFill>
                    <a:srgbClr val="000000"/>
                  </a:solidFill>
                  <a:effectLst/>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𝑔</m:t>
                          </m:r>
                        </m:e>
                        <m: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𝑙</m:t>
                              </m:r>
                            </m:e>
                            <m:sub>
                              <m:r>
                                <a:rPr lang="en-US" i="1">
                                  <a:solidFill>
                                    <a:srgbClr val="000000"/>
                                  </a:solidFill>
                                  <a:latin typeface="Cambria Math" panose="02040503050406030204" pitchFamily="18" charset="0"/>
                                </a:rPr>
                                <m:t>1</m:t>
                              </m:r>
                            </m:sub>
                          </m:sSub>
                        </m:sub>
                      </m:sSub>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𝜃</m:t>
                      </m:r>
                      <m:r>
                        <a:rPr lang="en-US" b="0" i="1" smtClean="0">
                          <a:solidFill>
                            <a:srgbClr val="000000"/>
                          </a:solidFill>
                          <a:effectLst/>
                          <a:latin typeface="Cambria Math" panose="02040503050406030204" pitchFamily="18" charset="0"/>
                          <a:ea typeface="Cambria Math" panose="02040503050406030204" pitchFamily="18" charset="0"/>
                        </a:rPr>
                        <m:t>)= </m:t>
                      </m:r>
                      <m:nary>
                        <m:naryPr>
                          <m:chr m:val="∑"/>
                          <m:supHide m:val="on"/>
                          <m:ctrlPr>
                            <a:rPr lang="en-US" b="0" i="1" smtClean="0">
                              <a:solidFill>
                                <a:srgbClr val="000000"/>
                              </a:solidFill>
                              <a:effectLst/>
                              <a:latin typeface="Cambria Math" panose="02040503050406030204" pitchFamily="18" charset="0"/>
                            </a:rPr>
                          </m:ctrlPr>
                        </m:naryPr>
                        <m:sub>
                          <m:r>
                            <m:rPr>
                              <m:brk m:alnAt="7"/>
                            </m:rPr>
                            <a:rPr lang="en-US" b="0" i="1" smtClean="0">
                              <a:solidFill>
                                <a:srgbClr val="000000"/>
                              </a:solidFill>
                              <a:effectLst/>
                              <a:latin typeface="Cambria Math" panose="02040503050406030204" pitchFamily="18" charset="0"/>
                            </a:rPr>
                            <m:t>𝑖</m:t>
                          </m:r>
                        </m:sub>
                        <m:sup/>
                        <m:e>
                          <m:sSup>
                            <m:sSupPr>
                              <m:ctrlPr>
                                <a:rPr lang="en-US" b="0" i="1" smtClean="0">
                                  <a:solidFill>
                                    <a:srgbClr val="000000"/>
                                  </a:solidFill>
                                  <a:effectLst/>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𝜃</m:t>
                                  </m:r>
                                </m:e>
                                <m:sub>
                                  <m:r>
                                    <a:rPr lang="en-US" i="1">
                                      <a:solidFill>
                                        <a:srgbClr val="000000"/>
                                      </a:solidFill>
                                      <a:latin typeface="Cambria Math" panose="02040503050406030204" pitchFamily="18" charset="0"/>
                                    </a:rPr>
                                    <m:t>𝑖</m:t>
                                  </m:r>
                                </m:sub>
                              </m:sSub>
                            </m:e>
                            <m:sup>
                              <m:r>
                                <a:rPr lang="en-US" b="0" i="1" smtClean="0">
                                  <a:solidFill>
                                    <a:srgbClr val="000000"/>
                                  </a:solidFill>
                                  <a:effectLst/>
                                  <a:latin typeface="Cambria Math" panose="02040503050406030204" pitchFamily="18" charset="0"/>
                                </a:rPr>
                                <m:t>2</m:t>
                              </m:r>
                            </m:sup>
                          </m:sSup>
                        </m:e>
                      </m:nary>
                    </m:oMath>
                  </m:oMathPara>
                </a14:m>
                <a:endParaRPr lang="en-US" dirty="0">
                  <a:solidFill>
                    <a:srgbClr val="000000"/>
                  </a:solidFill>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9230FB71-6B9D-B50E-C0FC-390887CB9108}"/>
                  </a:ext>
                </a:extLst>
              </p:cNvPr>
              <p:cNvSpPr>
                <a:spLocks noGrp="1" noRot="1" noChangeAspect="1" noMove="1" noResize="1" noEditPoints="1" noAdjustHandles="1" noChangeArrowheads="1" noChangeShapeType="1" noTextEdit="1"/>
              </p:cNvSpPr>
              <p:nvPr>
                <p:ph idx="1"/>
              </p:nvPr>
            </p:nvSpPr>
            <p:spPr>
              <a:blipFill>
                <a:blip r:embed="rId2"/>
                <a:stretch>
                  <a:fillRect l="-661" t="-1465" b="-36264"/>
                </a:stretch>
              </a:blipFill>
            </p:spPr>
            <p:txBody>
              <a:bodyPr/>
              <a:lstStyle/>
              <a:p>
                <a:r>
                  <a:rPr lang="en-US">
                    <a:noFill/>
                  </a:rPr>
                  <a:t> </a:t>
                </a:r>
              </a:p>
            </p:txBody>
          </p:sp>
        </mc:Fallback>
      </mc:AlternateContent>
    </p:spTree>
    <p:extLst>
      <p:ext uri="{BB962C8B-B14F-4D97-AF65-F5344CB8AC3E}">
        <p14:creationId xmlns:p14="http://schemas.microsoft.com/office/powerpoint/2010/main" val="39467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A1D5-B5D5-7877-C5B3-8A01A009838F}"/>
              </a:ext>
            </a:extLst>
          </p:cNvPr>
          <p:cNvSpPr>
            <a:spLocks noGrp="1"/>
          </p:cNvSpPr>
          <p:nvPr>
            <p:ph type="title"/>
          </p:nvPr>
        </p:nvSpPr>
        <p:spPr/>
        <p:txBody>
          <a:bodyPr/>
          <a:lstStyle/>
          <a:p>
            <a:r>
              <a:rPr lang="en-US" dirty="0"/>
              <a:t>Splitting entry dataset</a:t>
            </a:r>
          </a:p>
        </p:txBody>
      </p:sp>
      <p:sp>
        <p:nvSpPr>
          <p:cNvPr id="3" name="Content Placeholder 2">
            <a:extLst>
              <a:ext uri="{FF2B5EF4-FFF2-40B4-BE49-F238E27FC236}">
                <a16:creationId xmlns:a16="http://schemas.microsoft.com/office/drawing/2014/main" id="{9BFF2BBC-13EE-0AB9-1A44-7B823DB0D7D4}"/>
              </a:ext>
            </a:extLst>
          </p:cNvPr>
          <p:cNvSpPr>
            <a:spLocks noGrp="1"/>
          </p:cNvSpPr>
          <p:nvPr>
            <p:ph idx="1"/>
          </p:nvPr>
        </p:nvSpPr>
        <p:spPr/>
        <p:txBody>
          <a:bodyPr>
            <a:normAutofit fontScale="92500"/>
          </a:bodyPr>
          <a:lstStyle/>
          <a:p>
            <a:pPr algn="just"/>
            <a:r>
              <a:rPr lang="en-US" dirty="0">
                <a:solidFill>
                  <a:srgbClr val="000000"/>
                </a:solidFill>
                <a:effectLst/>
                <a:latin typeface="Helvetica" pitchFamily="2" charset="0"/>
              </a:rPr>
              <a:t>If we use the entire labelled data set to train the model, we can compute how well it fits the data, but have no means to estimate the generalization performance. This is why one never trains with the entire dataset, but divides it into three subsets:</a:t>
            </a:r>
          </a:p>
          <a:p>
            <a:pPr algn="just"/>
            <a:r>
              <a:rPr lang="en-US" dirty="0">
                <a:solidFill>
                  <a:srgbClr val="000000"/>
                </a:solidFill>
                <a:effectLst/>
                <a:latin typeface="Helvetica" pitchFamily="2" charset="0"/>
              </a:rPr>
              <a:t> The </a:t>
            </a:r>
            <a:r>
              <a:rPr lang="en-US" b="1" dirty="0">
                <a:solidFill>
                  <a:srgbClr val="000000"/>
                </a:solidFill>
                <a:effectLst/>
                <a:latin typeface="Helvetica" pitchFamily="2" charset="0"/>
              </a:rPr>
              <a:t>training</a:t>
            </a:r>
            <a:r>
              <a:rPr lang="en-US" dirty="0">
                <a:solidFill>
                  <a:srgbClr val="000000"/>
                </a:solidFill>
                <a:effectLst/>
                <a:latin typeface="Helvetica" pitchFamily="2" charset="0"/>
              </a:rPr>
              <a:t> set is used to minimize the cost function</a:t>
            </a:r>
          </a:p>
          <a:p>
            <a:pPr algn="just"/>
            <a:r>
              <a:rPr lang="en-US" dirty="0">
                <a:solidFill>
                  <a:srgbClr val="000000"/>
                </a:solidFill>
                <a:effectLst/>
                <a:latin typeface="Helvetica" pitchFamily="2" charset="0"/>
              </a:rPr>
              <a:t>The </a:t>
            </a:r>
            <a:r>
              <a:rPr lang="en-US" b="1" dirty="0">
                <a:solidFill>
                  <a:srgbClr val="000000"/>
                </a:solidFill>
                <a:effectLst/>
                <a:latin typeface="Helvetica" pitchFamily="2" charset="0"/>
              </a:rPr>
              <a:t>validation</a:t>
            </a:r>
            <a:r>
              <a:rPr lang="en-US" dirty="0">
                <a:solidFill>
                  <a:srgbClr val="000000"/>
                </a:solidFill>
                <a:effectLst/>
                <a:latin typeface="Helvetica" pitchFamily="2" charset="0"/>
              </a:rPr>
              <a:t> set is used to estimate the performance after training in order to adapt </a:t>
            </a:r>
            <a:r>
              <a:rPr lang="en-US" dirty="0" err="1">
                <a:solidFill>
                  <a:srgbClr val="000000"/>
                </a:solidFill>
                <a:effectLst/>
                <a:latin typeface="Helvetica" pitchFamily="2" charset="0"/>
              </a:rPr>
              <a:t>hyperparamters</a:t>
            </a:r>
            <a:r>
              <a:rPr lang="en-US" dirty="0">
                <a:solidFill>
                  <a:srgbClr val="000000"/>
                </a:solidFill>
                <a:effectLst/>
                <a:latin typeface="Helvetica" pitchFamily="2" charset="0"/>
              </a:rPr>
              <a:t> </a:t>
            </a:r>
          </a:p>
          <a:p>
            <a:r>
              <a:rPr lang="en-US" dirty="0">
                <a:solidFill>
                  <a:srgbClr val="000000"/>
                </a:solidFill>
                <a:latin typeface="Helvetica" pitchFamily="2" charset="0"/>
              </a:rPr>
              <a:t>T</a:t>
            </a:r>
            <a:r>
              <a:rPr lang="en-US" dirty="0">
                <a:solidFill>
                  <a:srgbClr val="000000"/>
                </a:solidFill>
                <a:effectLst/>
                <a:latin typeface="Helvetica" pitchFamily="2" charset="0"/>
              </a:rPr>
              <a:t>he </a:t>
            </a:r>
            <a:r>
              <a:rPr lang="en-US" b="1" dirty="0">
                <a:solidFill>
                  <a:srgbClr val="000000"/>
                </a:solidFill>
                <a:effectLst/>
                <a:latin typeface="Helvetica" pitchFamily="2" charset="0"/>
              </a:rPr>
              <a:t>test</a:t>
            </a:r>
            <a:r>
              <a:rPr lang="en-US" dirty="0">
                <a:solidFill>
                  <a:srgbClr val="000000"/>
                </a:solidFill>
                <a:effectLst/>
                <a:latin typeface="Helvetica" pitchFamily="2" charset="0"/>
              </a:rPr>
              <a:t> set is only touched once the model is fully specified.  for the </a:t>
            </a:r>
            <a:r>
              <a:rPr lang="en-US" dirty="0" err="1">
                <a:solidFill>
                  <a:srgbClr val="000000"/>
                </a:solidFill>
                <a:effectLst/>
                <a:latin typeface="Helvetica" pitchFamily="2" charset="0"/>
              </a:rPr>
              <a:t>generalisation</a:t>
            </a:r>
            <a:r>
              <a:rPr lang="en-US" dirty="0">
                <a:solidFill>
                  <a:srgbClr val="000000"/>
                </a:solidFill>
                <a:effectLst/>
                <a:latin typeface="Helvetica" pitchFamily="2" charset="0"/>
              </a:rPr>
              <a:t> performance</a:t>
            </a:r>
          </a:p>
          <a:p>
            <a:pPr algn="just"/>
            <a:endParaRPr lang="en-US" dirty="0"/>
          </a:p>
        </p:txBody>
      </p:sp>
    </p:spTree>
    <p:extLst>
      <p:ext uri="{BB962C8B-B14F-4D97-AF65-F5344CB8AC3E}">
        <p14:creationId xmlns:p14="http://schemas.microsoft.com/office/powerpoint/2010/main" val="4080198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256A-FFD9-3DD5-3930-FF3AC2D667EF}"/>
              </a:ext>
            </a:extLst>
          </p:cNvPr>
          <p:cNvSpPr>
            <a:spLocks noGrp="1"/>
          </p:cNvSpPr>
          <p:nvPr>
            <p:ph type="title"/>
          </p:nvPr>
        </p:nvSpPr>
        <p:spPr/>
        <p:txBody>
          <a:bodyPr/>
          <a:lstStyle/>
          <a:p>
            <a:r>
              <a:rPr lang="en-US" dirty="0">
                <a:solidFill>
                  <a:srgbClr val="000000"/>
                </a:solidFill>
                <a:effectLst/>
                <a:latin typeface="Helvetica" pitchFamily="2" charset="0"/>
              </a:rPr>
              <a:t>Quantifying </a:t>
            </a:r>
            <a:r>
              <a:rPr lang="en-US" dirty="0" err="1">
                <a:solidFill>
                  <a:srgbClr val="000000"/>
                </a:solidFill>
                <a:effectLst/>
                <a:latin typeface="Helvetica" pitchFamily="2" charset="0"/>
              </a:rPr>
              <a:t>Generalisation</a:t>
            </a:r>
            <a:br>
              <a:rPr lang="en-US" dirty="0">
                <a:solidFill>
                  <a:srgbClr val="000000"/>
                </a:solidFill>
                <a:effectLst/>
                <a:latin typeface="Helvetica" pitchFamily="2"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11D9F0-0B2F-FEBF-49D8-CE54B77CE7C4}"/>
                  </a:ext>
                </a:extLst>
              </p:cNvPr>
              <p:cNvSpPr>
                <a:spLocks noGrp="1"/>
              </p:cNvSpPr>
              <p:nvPr>
                <p:ph idx="1"/>
              </p:nvPr>
            </p:nvSpPr>
            <p:spPr/>
            <p:txBody>
              <a:bodyPr>
                <a:normAutofit/>
              </a:bodyPr>
              <a:lstStyle/>
              <a:p>
                <a:pPr marL="0" indent="0" algn="just">
                  <a:buNone/>
                </a:pPr>
                <a:r>
                  <a:rPr lang="en-US" dirty="0"/>
                  <a:t>Maybe one of the most important challenges in machine learning theory is to find ways to quantify the risk or </a:t>
                </a:r>
                <a:r>
                  <a:rPr lang="en-US" dirty="0" err="1"/>
                  <a:t>generalisation</a:t>
                </a:r>
                <a:r>
                  <a:rPr lang="en-US" dirty="0"/>
                  <a:t> error of a machine learning algorithm based on the training set only. The most common way is upper bounds of the </a:t>
                </a:r>
                <a:r>
                  <a:rPr lang="en-US" dirty="0" err="1"/>
                  <a:t>generalisation</a:t>
                </a:r>
                <a:r>
                  <a:rPr lang="en-US" dirty="0"/>
                  <a:t> error.  An example is Vladimir </a:t>
                </a:r>
                <a:r>
                  <a:rPr lang="en-US" dirty="0" err="1"/>
                  <a:t>Vapnik</a:t>
                </a:r>
                <a:r>
                  <a:rPr lang="en-US" dirty="0"/>
                  <a:t> (</a:t>
                </a:r>
                <a:r>
                  <a:rPr lang="en-US" dirty="0">
                    <a:solidFill>
                      <a:srgbClr val="000000"/>
                    </a:solidFill>
                    <a:effectLst/>
                    <a:latin typeface="Helvetica" pitchFamily="2" charset="0"/>
                  </a:rPr>
                  <a:t>probability of at least 1− </a:t>
                </a:r>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𝛿</m:t>
                    </m:r>
                    <m:r>
                      <a:rPr lang="en-US" b="0" i="0" smtClean="0">
                        <a:solidFill>
                          <a:srgbClr val="000000"/>
                        </a:solidFill>
                        <a:effectLst/>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𝛿</m:t>
                    </m:r>
                  </m:oMath>
                </a14:m>
                <a:r>
                  <a:rPr lang="el-GR" dirty="0">
                    <a:solidFill>
                      <a:srgbClr val="000000"/>
                    </a:solidFill>
                    <a:effectLst/>
                    <a:latin typeface="Helvetica" pitchFamily="2" charset="0"/>
                  </a:rPr>
                  <a:t> &gt; 0 </a:t>
                </a:r>
                <a:r>
                  <a:rPr lang="en-US" dirty="0">
                    <a:solidFill>
                      <a:srgbClr val="000000"/>
                    </a:solidFill>
                    <a:effectLst/>
                    <a:latin typeface="Helvetica" pitchFamily="2" charset="0"/>
                  </a:rPr>
                  <a:t>and M training samples</a:t>
                </a:r>
                <a:r>
                  <a:rPr lang="en-US" dirty="0"/>
                  <a:t>):</a:t>
                </a:r>
              </a:p>
              <a:p>
                <a:pPr marL="0" indent="0">
                  <a:buNone/>
                </a:pPr>
                <a:endParaRPr lang="en-US" dirty="0"/>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𝜃</m:t>
                                  </m:r>
                                </m:sub>
                              </m:sSub>
                            </m:sub>
                          </m:sSub>
                          <m:r>
                            <a:rPr lang="en-US"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𝑅</m:t>
                              </m:r>
                            </m:e>
                          </m:acc>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sub>
                      </m:sSub>
                      <m:r>
                        <a:rPr lang="en-US" b="0" i="1" smtClean="0">
                          <a:latin typeface="Cambria Math" panose="02040503050406030204" pitchFamily="18" charset="0"/>
                          <a:ea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𝑀</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𝑉𝐶</m:t>
                              </m:r>
                            </m:sub>
                          </m:sSub>
                          <m:d>
                            <m:dPr>
                              <m:ctrlPr>
                                <a:rPr lang="en-US" b="0" i="1" smtClean="0">
                                  <a:latin typeface="Cambria Math" panose="02040503050406030204" pitchFamily="18" charset="0"/>
                                  <a:ea typeface="Cambria Math" panose="02040503050406030204" pitchFamily="18" charset="0"/>
                                </a:rPr>
                              </m:ctrlPr>
                            </m:dPr>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𝑑</m:t>
                                          </m:r>
                                        </m:den>
                                      </m:f>
                                    </m:e>
                                  </m:d>
                                </m:e>
                              </m:func>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log</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num>
                            <m:den>
                              <m:r>
                                <a:rPr lang="en-US" b="0" i="1" smtClean="0">
                                  <a:latin typeface="Cambria Math" panose="02040503050406030204" pitchFamily="18" charset="0"/>
                                  <a:ea typeface="Cambria Math" panose="02040503050406030204" pitchFamily="18" charset="0"/>
                                </a:rPr>
                                <m:t>𝛿</m:t>
                              </m:r>
                            </m:den>
                          </m:f>
                          <m:r>
                            <a:rPr lang="en-US" b="0" i="1" smtClean="0">
                              <a:latin typeface="Cambria Math" panose="02040503050406030204" pitchFamily="18" charset="0"/>
                              <a:ea typeface="Cambria Math" panose="02040503050406030204" pitchFamily="18" charset="0"/>
                            </a:rPr>
                            <m:t>))</m:t>
                          </m:r>
                        </m:e>
                      </m:rad>
                    </m:oMath>
                  </m:oMathPara>
                </a14:m>
                <a:endParaRPr lang="en-US" dirty="0"/>
              </a:p>
            </p:txBody>
          </p:sp>
        </mc:Choice>
        <mc:Fallback xmlns="">
          <p:sp>
            <p:nvSpPr>
              <p:cNvPr id="3" name="Content Placeholder 2">
                <a:extLst>
                  <a:ext uri="{FF2B5EF4-FFF2-40B4-BE49-F238E27FC236}">
                    <a16:creationId xmlns:a16="http://schemas.microsoft.com/office/drawing/2014/main" id="{4A11D9F0-0B2F-FEBF-49D8-CE54B77CE7C4}"/>
                  </a:ext>
                </a:extLst>
              </p:cNvPr>
              <p:cNvSpPr>
                <a:spLocks noGrp="1" noRot="1" noChangeAspect="1" noMove="1" noResize="1" noEditPoints="1" noAdjustHandles="1" noChangeArrowheads="1" noChangeShapeType="1" noTextEdit="1"/>
              </p:cNvSpPr>
              <p:nvPr>
                <p:ph idx="1"/>
              </p:nvPr>
            </p:nvSpPr>
            <p:spPr>
              <a:blipFill>
                <a:blip r:embed="rId2"/>
                <a:stretch>
                  <a:fillRect l="-661" r="-661"/>
                </a:stretch>
              </a:blipFill>
            </p:spPr>
            <p:txBody>
              <a:bodyPr/>
              <a:lstStyle/>
              <a:p>
                <a:r>
                  <a:rPr lang="en-US">
                    <a:noFill/>
                  </a:rPr>
                  <a:t> </a:t>
                </a:r>
              </a:p>
            </p:txBody>
          </p:sp>
        </mc:Fallback>
      </mc:AlternateContent>
    </p:spTree>
    <p:extLst>
      <p:ext uri="{BB962C8B-B14F-4D97-AF65-F5344CB8AC3E}">
        <p14:creationId xmlns:p14="http://schemas.microsoft.com/office/powerpoint/2010/main" val="4020804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05D5B-DC78-ABD2-3462-FEEBD1AB0430}"/>
              </a:ext>
            </a:extLst>
          </p:cNvPr>
          <p:cNvSpPr>
            <a:spLocks noGrp="1"/>
          </p:cNvSpPr>
          <p:nvPr>
            <p:ph type="title"/>
          </p:nvPr>
        </p:nvSpPr>
        <p:spPr/>
        <p:txBody>
          <a:bodyPr/>
          <a:lstStyle/>
          <a:p>
            <a:r>
              <a:rPr lang="en-US" dirty="0">
                <a:solidFill>
                  <a:srgbClr val="000000"/>
                </a:solidFill>
                <a:effectLst/>
                <a:latin typeface="Helvetica" pitchFamily="2" charset="0"/>
              </a:rPr>
              <a:t>bias-variance trade-off</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390B6DFF-07B7-131D-FC60-8053249D7019}"/>
              </a:ext>
            </a:extLst>
          </p:cNvPr>
          <p:cNvSpPr>
            <a:spLocks noGrp="1"/>
          </p:cNvSpPr>
          <p:nvPr>
            <p:ph idx="1"/>
          </p:nvPr>
        </p:nvSpPr>
        <p:spPr/>
        <p:txBody>
          <a:bodyPr>
            <a:normAutofit/>
          </a:bodyPr>
          <a:lstStyle/>
          <a:p>
            <a:r>
              <a:rPr lang="en-US" dirty="0">
                <a:solidFill>
                  <a:srgbClr val="000000"/>
                </a:solidFill>
                <a:latin typeface="Helvetica" pitchFamily="2" charset="0"/>
              </a:rPr>
              <a:t>Last i</a:t>
            </a:r>
            <a:r>
              <a:rPr lang="en-US" dirty="0">
                <a:solidFill>
                  <a:srgbClr val="000000"/>
                </a:solidFill>
                <a:effectLst/>
                <a:latin typeface="Helvetica" pitchFamily="2" charset="0"/>
              </a:rPr>
              <a:t>nequality states that we are interested in a low training error as well as a low</a:t>
            </a:r>
          </a:p>
          <a:p>
            <a:pPr>
              <a:buNone/>
            </a:pPr>
            <a:r>
              <a:rPr lang="en-US" dirty="0">
                <a:solidFill>
                  <a:srgbClr val="000000"/>
                </a:solidFill>
                <a:effectLst/>
                <a:latin typeface="Helvetica" pitchFamily="2" charset="0"/>
              </a:rPr>
              <a:t>flexibility or capacity of the model family, This trade-off is often called the </a:t>
            </a:r>
            <a:r>
              <a:rPr lang="en-US" b="1" dirty="0">
                <a:solidFill>
                  <a:srgbClr val="000000"/>
                </a:solidFill>
                <a:effectLst/>
                <a:latin typeface="Helvetica" pitchFamily="2" charset="0"/>
              </a:rPr>
              <a:t>bias-variance trade-off</a:t>
            </a:r>
            <a:r>
              <a:rPr lang="en-US" dirty="0">
                <a:solidFill>
                  <a:srgbClr val="000000"/>
                </a:solidFill>
                <a:effectLst/>
                <a:latin typeface="Helvetica" pitchFamily="2" charset="0"/>
              </a:rPr>
              <a:t>.</a:t>
            </a:r>
          </a:p>
          <a:p>
            <a:r>
              <a:rPr lang="en-US" dirty="0">
                <a:solidFill>
                  <a:srgbClr val="000000"/>
                </a:solidFill>
                <a:effectLst/>
                <a:latin typeface="Helvetica" pitchFamily="2" charset="0"/>
              </a:rPr>
              <a:t> A high bias is associated with models that are inflexible. They do not have the capacity to reproduce patterns in the data</a:t>
            </a:r>
          </a:p>
          <a:p>
            <a:r>
              <a:rPr lang="en-US" dirty="0">
                <a:solidFill>
                  <a:srgbClr val="000000"/>
                </a:solidFill>
                <a:effectLst/>
                <a:latin typeface="Helvetica" pitchFamily="2" charset="0"/>
              </a:rPr>
              <a:t>To </a:t>
            </a:r>
            <a:r>
              <a:rPr lang="en-US" dirty="0" err="1">
                <a:solidFill>
                  <a:srgbClr val="000000"/>
                </a:solidFill>
                <a:effectLst/>
                <a:latin typeface="Helvetica" pitchFamily="2" charset="0"/>
              </a:rPr>
              <a:t>generalise</a:t>
            </a:r>
            <a:r>
              <a:rPr lang="en-US" dirty="0">
                <a:solidFill>
                  <a:srgbClr val="000000"/>
                </a:solidFill>
                <a:effectLst/>
                <a:latin typeface="Helvetica" pitchFamily="2" charset="0"/>
              </a:rPr>
              <a:t> well, a model has to be expressive or flexible enough to learn the pattern in the data, but must not have the capacity to overfit (i.e., it must have a low capacity).</a:t>
            </a:r>
          </a:p>
          <a:p>
            <a:endParaRPr lang="en-US"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928152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92E5-5E8F-BFB0-A052-ECB3CC4FCEC9}"/>
              </a:ext>
            </a:extLst>
          </p:cNvPr>
          <p:cNvSpPr>
            <a:spLocks noGrp="1"/>
          </p:cNvSpPr>
          <p:nvPr>
            <p:ph type="title"/>
          </p:nvPr>
        </p:nvSpPr>
        <p:spPr/>
        <p:txBody>
          <a:bodyPr/>
          <a:lstStyle/>
          <a:p>
            <a:r>
              <a:rPr lang="en-US" dirty="0">
                <a:solidFill>
                  <a:srgbClr val="000000"/>
                </a:solidFill>
                <a:effectLst/>
                <a:latin typeface="Helvetica" pitchFamily="2" charset="0"/>
              </a:rPr>
              <a:t>double descent</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AC17D78D-8D12-660D-AACE-BB8C6A6ECD87}"/>
              </a:ext>
            </a:extLst>
          </p:cNvPr>
          <p:cNvSpPr>
            <a:spLocks noGrp="1"/>
          </p:cNvSpPr>
          <p:nvPr>
            <p:ph idx="1"/>
          </p:nvPr>
        </p:nvSpPr>
        <p:spPr/>
        <p:txBody>
          <a:bodyPr/>
          <a:lstStyle/>
          <a:p>
            <a:pPr marL="0" indent="0" algn="just">
              <a:buNone/>
            </a:pPr>
            <a:r>
              <a:rPr lang="en-US" dirty="0">
                <a:solidFill>
                  <a:srgbClr val="000000"/>
                </a:solidFill>
                <a:effectLst/>
                <a:latin typeface="Helvetica" pitchFamily="2" charset="0"/>
              </a:rPr>
              <a:t>While traditional statistical learning theory believed that there was a sweet spot for a models family’s flexibility, modern deep learning shows a lot of evidence that after a threshold, heavily </a:t>
            </a:r>
            <a:r>
              <a:rPr lang="en-US" dirty="0" err="1">
                <a:solidFill>
                  <a:srgbClr val="000000"/>
                </a:solidFill>
                <a:effectLst/>
                <a:latin typeface="Helvetica" pitchFamily="2" charset="0"/>
              </a:rPr>
              <a:t>overparametrised</a:t>
            </a:r>
            <a:r>
              <a:rPr lang="en-US" dirty="0">
                <a:solidFill>
                  <a:srgbClr val="000000"/>
                </a:solidFill>
                <a:effectLst/>
                <a:latin typeface="Helvetica" pitchFamily="2" charset="0"/>
              </a:rPr>
              <a:t> models </a:t>
            </a:r>
            <a:r>
              <a:rPr lang="en-US" dirty="0" err="1">
                <a:solidFill>
                  <a:srgbClr val="000000"/>
                </a:solidFill>
                <a:effectLst/>
                <a:latin typeface="Helvetica" pitchFamily="2" charset="0"/>
              </a:rPr>
              <a:t>generalise</a:t>
            </a:r>
            <a:r>
              <a:rPr lang="en-US" dirty="0">
                <a:solidFill>
                  <a:srgbClr val="000000"/>
                </a:solidFill>
                <a:effectLst/>
                <a:latin typeface="Helvetica" pitchFamily="2" charset="0"/>
              </a:rPr>
              <a:t> increasingly better</a:t>
            </a:r>
          </a:p>
        </p:txBody>
      </p:sp>
      <p:pic>
        <p:nvPicPr>
          <p:cNvPr id="4" name="Picture 3">
            <a:extLst>
              <a:ext uri="{FF2B5EF4-FFF2-40B4-BE49-F238E27FC236}">
                <a16:creationId xmlns:a16="http://schemas.microsoft.com/office/drawing/2014/main" id="{B5B69E25-20ED-130A-D088-DE7C6C7D3F43}"/>
              </a:ext>
            </a:extLst>
          </p:cNvPr>
          <p:cNvPicPr>
            <a:picLocks noChangeAspect="1"/>
          </p:cNvPicPr>
          <p:nvPr/>
        </p:nvPicPr>
        <p:blipFill>
          <a:blip r:embed="rId2"/>
          <a:stretch>
            <a:fillRect/>
          </a:stretch>
        </p:blipFill>
        <p:spPr>
          <a:xfrm>
            <a:off x="2209800" y="3485648"/>
            <a:ext cx="7772400" cy="2991409"/>
          </a:xfrm>
          <a:prstGeom prst="rect">
            <a:avLst/>
          </a:prstGeom>
        </p:spPr>
      </p:pic>
    </p:spTree>
    <p:extLst>
      <p:ext uri="{BB962C8B-B14F-4D97-AF65-F5344CB8AC3E}">
        <p14:creationId xmlns:p14="http://schemas.microsoft.com/office/powerpoint/2010/main" val="1682823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B6DF-6D84-EB80-170F-8B14F2B073E8}"/>
              </a:ext>
            </a:extLst>
          </p:cNvPr>
          <p:cNvSpPr>
            <a:spLocks noGrp="1"/>
          </p:cNvSpPr>
          <p:nvPr>
            <p:ph type="title"/>
          </p:nvPr>
        </p:nvSpPr>
        <p:spPr/>
        <p:txBody>
          <a:bodyPr/>
          <a:lstStyle/>
          <a:p>
            <a:r>
              <a:rPr lang="en-US" dirty="0"/>
              <a:t>Effective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77F9CC-4B34-A976-98A7-5B90739F7C50}"/>
                  </a:ext>
                </a:extLst>
              </p:cNvPr>
              <p:cNvSpPr>
                <a:spLocks noGrp="1"/>
              </p:cNvSpPr>
              <p:nvPr>
                <p:ph idx="1"/>
              </p:nvPr>
            </p:nvSpPr>
            <p:spPr/>
            <p:txBody>
              <a:bodyPr/>
              <a:lstStyle/>
              <a:p>
                <a:pPr marL="0" indent="0" algn="just">
                  <a:buNone/>
                </a:pPr>
                <a:r>
                  <a:rPr lang="en-US" dirty="0">
                    <a:solidFill>
                      <a:srgbClr val="000000"/>
                    </a:solidFill>
                    <a:effectLst/>
                    <a:latin typeface="Helvetica" pitchFamily="2" charset="0"/>
                  </a:rPr>
                  <a:t>While deep neural networks define a very expressive function class that easily learns</a:t>
                </a:r>
                <a:r>
                  <a:rPr lang="en-US" dirty="0">
                    <a:solidFill>
                      <a:srgbClr val="000000"/>
                    </a:solidFill>
                    <a:latin typeface="Helvetica" pitchFamily="2" charset="0"/>
                  </a:rPr>
                  <a:t> </a:t>
                </a:r>
                <a:r>
                  <a:rPr lang="en-US" dirty="0">
                    <a:solidFill>
                      <a:srgbClr val="000000"/>
                    </a:solidFill>
                    <a:effectLst/>
                    <a:latin typeface="Helvetica" pitchFamily="2" charset="0"/>
                  </a:rPr>
                  <a:t>to zero training error, the effective subclass of models with parameter sets </a:t>
                </a:r>
                <a14:m>
                  <m:oMath xmlns:m="http://schemas.openxmlformats.org/officeDocument/2006/math">
                    <m:sSup>
                      <m:sSupPr>
                        <m:ctrlPr>
                          <a:rPr lang="en-US" i="1" smtClean="0">
                            <a:solidFill>
                              <a:srgbClr val="000000"/>
                            </a:solidFill>
                            <a:effectLst/>
                            <a:latin typeface="Cambria Math" panose="02040503050406030204" pitchFamily="18" charset="0"/>
                          </a:rPr>
                        </m:ctrlPr>
                      </m:sSupPr>
                      <m:e>
                        <m:r>
                          <a:rPr lang="en-US" i="1" smtClean="0">
                            <a:solidFill>
                              <a:srgbClr val="000000"/>
                            </a:solidFill>
                            <a:effectLst/>
                            <a:latin typeface="Cambria Math" panose="02040503050406030204" pitchFamily="18" charset="0"/>
                            <a:ea typeface="Cambria Math" panose="02040503050406030204" pitchFamily="18" charset="0"/>
                          </a:rPr>
                          <m:t>𝜃</m:t>
                        </m:r>
                      </m:e>
                      <m:sup>
                        <m:r>
                          <a:rPr lang="en-US" b="0" i="1" smtClean="0">
                            <a:solidFill>
                              <a:srgbClr val="000000"/>
                            </a:solidFill>
                            <a:effectLst/>
                            <a:latin typeface="Cambria Math" panose="02040503050406030204" pitchFamily="18" charset="0"/>
                          </a:rPr>
                          <m:t>∗</m:t>
                        </m:r>
                      </m:sup>
                    </m:sSup>
                  </m:oMath>
                </a14:m>
                <a:r>
                  <a:rPr lang="el-GR" dirty="0">
                    <a:solidFill>
                      <a:srgbClr val="000000"/>
                    </a:solidFill>
                    <a:effectLst/>
                    <a:latin typeface="Helvetica" pitchFamily="2" charset="0"/>
                  </a:rPr>
                  <a:t> </a:t>
                </a:r>
                <a:r>
                  <a:rPr lang="en-US" dirty="0">
                    <a:solidFill>
                      <a:srgbClr val="000000"/>
                    </a:solidFill>
                    <a:effectLst/>
                    <a:latin typeface="Helvetica" pitchFamily="2" charset="0"/>
                  </a:rPr>
                  <a:t>that is typically learnt by stochastic gradient descent algorithms can be much smaller. Measures for the capacity or expressivity of a model family, therefore, need to consider the training procedure</a:t>
                </a:r>
              </a:p>
              <a:p>
                <a:pPr marL="0" indent="0" algn="just">
                  <a:buNone/>
                </a:pPr>
                <a:endParaRPr lang="en-US" dirty="0"/>
              </a:p>
            </p:txBody>
          </p:sp>
        </mc:Choice>
        <mc:Fallback xmlns="">
          <p:sp>
            <p:nvSpPr>
              <p:cNvPr id="3" name="Content Placeholder 2">
                <a:extLst>
                  <a:ext uri="{FF2B5EF4-FFF2-40B4-BE49-F238E27FC236}">
                    <a16:creationId xmlns:a16="http://schemas.microsoft.com/office/drawing/2014/main" id="{7C77F9CC-4B34-A976-98A7-5B90739F7C50}"/>
                  </a:ext>
                </a:extLst>
              </p:cNvPr>
              <p:cNvSpPr>
                <a:spLocks noGrp="1" noRot="1" noChangeAspect="1" noMove="1" noResize="1" noEditPoints="1" noAdjustHandles="1" noChangeArrowheads="1" noChangeShapeType="1" noTextEdit="1"/>
              </p:cNvSpPr>
              <p:nvPr>
                <p:ph idx="1"/>
              </p:nvPr>
            </p:nvSpPr>
            <p:spPr>
              <a:blipFill>
                <a:blip r:embed="rId2"/>
                <a:stretch>
                  <a:fillRect l="-661" r="-6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D0608A9-575B-34AF-B535-5EFD11B4216B}"/>
              </a:ext>
            </a:extLst>
          </p:cNvPr>
          <p:cNvPicPr>
            <a:picLocks noChangeAspect="1"/>
          </p:cNvPicPr>
          <p:nvPr/>
        </p:nvPicPr>
        <p:blipFill>
          <a:blip r:embed="rId3"/>
          <a:stretch>
            <a:fillRect/>
          </a:stretch>
        </p:blipFill>
        <p:spPr>
          <a:xfrm>
            <a:off x="3598789" y="4045719"/>
            <a:ext cx="4994422" cy="2636695"/>
          </a:xfrm>
          <a:prstGeom prst="rect">
            <a:avLst/>
          </a:prstGeom>
        </p:spPr>
      </p:pic>
    </p:spTree>
    <p:extLst>
      <p:ext uri="{BB962C8B-B14F-4D97-AF65-F5344CB8AC3E}">
        <p14:creationId xmlns:p14="http://schemas.microsoft.com/office/powerpoint/2010/main" val="716884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3FF0-798C-AB94-A696-EEF3BAFEF484}"/>
              </a:ext>
            </a:extLst>
          </p:cNvPr>
          <p:cNvSpPr>
            <a:spLocks noGrp="1"/>
          </p:cNvSpPr>
          <p:nvPr>
            <p:ph type="title"/>
          </p:nvPr>
        </p:nvSpPr>
        <p:spPr/>
        <p:txBody>
          <a:bodyPr/>
          <a:lstStyle/>
          <a:p>
            <a:r>
              <a:rPr lang="en-US" dirty="0">
                <a:solidFill>
                  <a:srgbClr val="000000"/>
                </a:solidFill>
                <a:effectLst/>
                <a:latin typeface="Helvetica" pitchFamily="2" charset="0"/>
              </a:rPr>
              <a:t>convexity</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E87BAD13-E47D-C5EE-0D18-1FCA00459B02}"/>
              </a:ext>
            </a:extLst>
          </p:cNvPr>
          <p:cNvSpPr>
            <a:spLocks noGrp="1"/>
          </p:cNvSpPr>
          <p:nvPr>
            <p:ph idx="1"/>
          </p:nvPr>
        </p:nvSpPr>
        <p:spPr>
          <a:xfrm>
            <a:off x="1451579" y="2015732"/>
            <a:ext cx="9603275" cy="3768380"/>
          </a:xfrm>
        </p:spPr>
        <p:txBody>
          <a:bodyPr>
            <a:normAutofit fontScale="92500" lnSpcReduction="20000"/>
          </a:bodyPr>
          <a:lstStyle/>
          <a:p>
            <a:r>
              <a:rPr lang="en-US" dirty="0">
                <a:solidFill>
                  <a:srgbClr val="000000"/>
                </a:solidFill>
                <a:latin typeface="Helvetica" pitchFamily="2" charset="0"/>
              </a:rPr>
              <a:t>F</a:t>
            </a:r>
            <a:r>
              <a:rPr lang="en-US" dirty="0">
                <a:solidFill>
                  <a:srgbClr val="000000"/>
                </a:solidFill>
                <a:effectLst/>
                <a:latin typeface="Helvetica" pitchFamily="2" charset="0"/>
              </a:rPr>
              <a:t>ormulate machine learning as an optimization</a:t>
            </a:r>
            <a:r>
              <a:rPr lang="en-US" dirty="0">
                <a:solidFill>
                  <a:srgbClr val="000000"/>
                </a:solidFill>
                <a:latin typeface="Helvetica" pitchFamily="2" charset="0"/>
              </a:rPr>
              <a:t> </a:t>
            </a:r>
            <a:r>
              <a:rPr lang="en-US" dirty="0">
                <a:solidFill>
                  <a:srgbClr val="000000"/>
                </a:solidFill>
                <a:effectLst/>
                <a:latin typeface="Helvetica" pitchFamily="2" charset="0"/>
              </a:rPr>
              <a:t>problem. This is why so much effort in machine learning goes into </a:t>
            </a:r>
            <a:r>
              <a:rPr lang="en-US" dirty="0" err="1">
                <a:solidFill>
                  <a:srgbClr val="000000"/>
                </a:solidFill>
                <a:effectLst/>
                <a:latin typeface="Helvetica" pitchFamily="2" charset="0"/>
              </a:rPr>
              <a:t>optimisation</a:t>
            </a:r>
            <a:r>
              <a:rPr lang="en-US" dirty="0">
                <a:solidFill>
                  <a:srgbClr val="000000"/>
                </a:solidFill>
                <a:effectLst/>
                <a:latin typeface="Helvetica" pitchFamily="2" charset="0"/>
              </a:rPr>
              <a:t>.</a:t>
            </a:r>
            <a:endParaRPr lang="fa-IR" dirty="0">
              <a:solidFill>
                <a:srgbClr val="000000"/>
              </a:solidFill>
              <a:effectLst/>
              <a:latin typeface="Helvetica" pitchFamily="2" charset="0"/>
            </a:endParaRPr>
          </a:p>
          <a:p>
            <a:r>
              <a:rPr lang="en-US" dirty="0">
                <a:solidFill>
                  <a:srgbClr val="000000"/>
                </a:solidFill>
                <a:effectLst/>
                <a:latin typeface="Helvetica" pitchFamily="2" charset="0"/>
              </a:rPr>
              <a:t>The most important distinction is</a:t>
            </a:r>
            <a:r>
              <a:rPr lang="fa-IR" dirty="0">
                <a:solidFill>
                  <a:srgbClr val="000000"/>
                </a:solidFill>
                <a:effectLst/>
                <a:latin typeface="Helvetica" pitchFamily="2" charset="0"/>
              </a:rPr>
              <a:t> </a:t>
            </a:r>
            <a:r>
              <a:rPr lang="en-US" dirty="0">
                <a:solidFill>
                  <a:srgbClr val="000000"/>
                </a:solidFill>
                <a:effectLst/>
                <a:latin typeface="Helvetica" pitchFamily="2" charset="0"/>
              </a:rPr>
              <a:t>between </a:t>
            </a:r>
            <a:r>
              <a:rPr lang="en-US" b="1" dirty="0">
                <a:solidFill>
                  <a:srgbClr val="000000"/>
                </a:solidFill>
                <a:effectLst/>
                <a:latin typeface="Helvetica" pitchFamily="2" charset="0"/>
              </a:rPr>
              <a:t>convex</a:t>
            </a:r>
            <a:r>
              <a:rPr lang="en-US" dirty="0">
                <a:solidFill>
                  <a:srgbClr val="000000"/>
                </a:solidFill>
                <a:effectLst/>
                <a:latin typeface="Helvetica" pitchFamily="2" charset="0"/>
              </a:rPr>
              <a:t> problems,</a:t>
            </a:r>
            <a:r>
              <a:rPr lang="fa-IR" dirty="0">
                <a:solidFill>
                  <a:srgbClr val="000000"/>
                </a:solidFill>
                <a:effectLst/>
                <a:latin typeface="Helvetica" pitchFamily="2" charset="0"/>
              </a:rPr>
              <a:t> </a:t>
            </a:r>
            <a:r>
              <a:rPr lang="en-US" dirty="0">
                <a:solidFill>
                  <a:srgbClr val="000000"/>
                </a:solidFill>
                <a:effectLst/>
                <a:latin typeface="Helvetica" pitchFamily="2" charset="0"/>
              </a:rPr>
              <a:t>and </a:t>
            </a:r>
            <a:r>
              <a:rPr lang="en-US" b="1" dirty="0">
                <a:solidFill>
                  <a:srgbClr val="000000"/>
                </a:solidFill>
                <a:effectLst/>
                <a:latin typeface="Helvetica" pitchFamily="2" charset="0"/>
              </a:rPr>
              <a:t>non-convex</a:t>
            </a:r>
            <a:r>
              <a:rPr lang="en-US" dirty="0">
                <a:solidFill>
                  <a:srgbClr val="000000"/>
                </a:solidFill>
                <a:effectLst/>
                <a:latin typeface="Helvetica" pitchFamily="2" charset="0"/>
              </a:rPr>
              <a:t> problems that are a lot harder to treat</a:t>
            </a:r>
            <a:endParaRPr lang="fa-IR" dirty="0">
              <a:solidFill>
                <a:srgbClr val="000000"/>
              </a:solidFill>
              <a:effectLst/>
              <a:latin typeface="Helvetica" pitchFamily="2" charset="0"/>
            </a:endParaRPr>
          </a:p>
          <a:p>
            <a:r>
              <a:rPr lang="en-US" dirty="0">
                <a:solidFill>
                  <a:srgbClr val="000000"/>
                </a:solidFill>
                <a:effectLst/>
                <a:latin typeface="Helvetica" pitchFamily="2" charset="0"/>
              </a:rPr>
              <a:t> </a:t>
            </a:r>
            <a:r>
              <a:rPr lang="en-US" dirty="0">
                <a:solidFill>
                  <a:srgbClr val="000000"/>
                </a:solidFill>
                <a:latin typeface="Helvetica" pitchFamily="2" charset="0"/>
              </a:rPr>
              <a:t>A </a:t>
            </a:r>
            <a:r>
              <a:rPr lang="en-US" dirty="0">
                <a:solidFill>
                  <a:srgbClr val="000000"/>
                </a:solidFill>
                <a:effectLst/>
                <a:latin typeface="Helvetica" pitchFamily="2" charset="0"/>
              </a:rPr>
              <a:t>set is convex if a straight line connecting any two points in that set lies inside the set</a:t>
            </a:r>
          </a:p>
          <a:p>
            <a:r>
              <a:rPr lang="en-US" dirty="0">
                <a:solidFill>
                  <a:srgbClr val="000000"/>
                </a:solidFill>
                <a:effectLst/>
                <a:latin typeface="Helvetica" pitchFamily="2" charset="0"/>
              </a:rPr>
              <a:t>A function f : X → R is convex if X is a convex domain and if a straight line connecting any two points of the function lies “above” the function</a:t>
            </a:r>
          </a:p>
          <a:p>
            <a:r>
              <a:rPr lang="en-US" dirty="0">
                <a:solidFill>
                  <a:srgbClr val="000000"/>
                </a:solidFill>
                <a:effectLst/>
                <a:latin typeface="Helvetica" pitchFamily="2" charset="0"/>
              </a:rPr>
              <a:t>For general non-convex </a:t>
            </a:r>
            <a:r>
              <a:rPr lang="en-US" dirty="0" err="1">
                <a:solidFill>
                  <a:srgbClr val="000000"/>
                </a:solidFill>
                <a:effectLst/>
                <a:latin typeface="Helvetica" pitchFamily="2" charset="0"/>
              </a:rPr>
              <a:t>optimisation</a:t>
            </a:r>
            <a:r>
              <a:rPr lang="en-US" dirty="0">
                <a:solidFill>
                  <a:srgbClr val="000000"/>
                </a:solidFill>
                <a:effectLst/>
                <a:latin typeface="Helvetica" pitchFamily="2" charset="0"/>
              </a:rPr>
              <a:t> problems much less is known, and many machine learning problems fall into this category</a:t>
            </a: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153477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84E0-454B-2C42-00ED-1A324D32E7D7}"/>
              </a:ext>
            </a:extLst>
          </p:cNvPr>
          <p:cNvSpPr>
            <a:spLocks noGrp="1"/>
          </p:cNvSpPr>
          <p:nvPr>
            <p:ph type="title"/>
          </p:nvPr>
        </p:nvSpPr>
        <p:spPr/>
        <p:txBody>
          <a:bodyPr>
            <a:normAutofit/>
          </a:bodyPr>
          <a:lstStyle/>
          <a:p>
            <a:r>
              <a:rPr lang="en-US" dirty="0">
                <a:solidFill>
                  <a:srgbClr val="000000"/>
                </a:solidFill>
                <a:effectLst/>
                <a:latin typeface="Helvetica" pitchFamily="2" charset="0"/>
              </a:rPr>
              <a:t>Gradient descent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6E1EC7-7157-AFA6-AB88-9984758538FB}"/>
                  </a:ext>
                </a:extLst>
              </p:cNvPr>
              <p:cNvSpPr>
                <a:spLocks noGrp="1"/>
              </p:cNvSpPr>
              <p:nvPr>
                <p:ph idx="1"/>
              </p:nvPr>
            </p:nvSpPr>
            <p:spPr/>
            <p:txBody>
              <a:bodyPr>
                <a:normAutofit/>
              </a:bodyPr>
              <a:lstStyle/>
              <a:p>
                <a:r>
                  <a:rPr lang="en-US" dirty="0">
                    <a:solidFill>
                      <a:srgbClr val="000000"/>
                    </a:solidFill>
                    <a:latin typeface="Helvetica" pitchFamily="2" charset="0"/>
                  </a:rPr>
                  <a:t>T</a:t>
                </a:r>
                <a:r>
                  <a:rPr lang="en-US" dirty="0">
                    <a:solidFill>
                      <a:srgbClr val="000000"/>
                    </a:solidFill>
                    <a:effectLst/>
                    <a:latin typeface="Helvetica" pitchFamily="2" charset="0"/>
                  </a:rPr>
                  <a:t>he most common information about the cost landscape used is </a:t>
                </a:r>
                <a:r>
                  <a:rPr lang="en-US" b="1" dirty="0">
                    <a:solidFill>
                      <a:srgbClr val="000000"/>
                    </a:solidFill>
                    <a:effectLst/>
                    <a:latin typeface="Helvetica" pitchFamily="2" charset="0"/>
                  </a:rPr>
                  <a:t>gradients</a:t>
                </a:r>
              </a:p>
              <a:p>
                <a:r>
                  <a:rPr lang="en-US" dirty="0">
                    <a:solidFill>
                      <a:srgbClr val="000000"/>
                    </a:solidFill>
                    <a:effectLst/>
                    <a:latin typeface="Helvetica" pitchFamily="2" charset="0"/>
                  </a:rPr>
                  <a:t>A </a:t>
                </a:r>
                <a:r>
                  <a:rPr lang="en-US" b="1" dirty="0">
                    <a:solidFill>
                      <a:srgbClr val="000000"/>
                    </a:solidFill>
                    <a:effectLst/>
                    <a:latin typeface="Helvetica" pitchFamily="2" charset="0"/>
                  </a:rPr>
                  <a:t>gradient</a:t>
                </a:r>
                <a:r>
                  <a:rPr lang="en-US" dirty="0">
                    <a:solidFill>
                      <a:srgbClr val="000000"/>
                    </a:solidFill>
                    <a:effectLst/>
                    <a:latin typeface="Helvetica" pitchFamily="2" charset="0"/>
                  </a:rPr>
                  <a:t> is the vector of partial derivatives of a function’s output with respect to its inputs</a:t>
                </a:r>
              </a:p>
              <a:p>
                <a:r>
                  <a:rPr lang="en-US" dirty="0">
                    <a:solidFill>
                      <a:srgbClr val="000000"/>
                    </a:solidFill>
                    <a:effectLst/>
                    <a:latin typeface="Helvetica" pitchFamily="2" charset="0"/>
                  </a:rPr>
                  <a:t>updates the parameters </a:t>
                </a:r>
                <a:r>
                  <a:rPr lang="el-GR" dirty="0">
                    <a:solidFill>
                      <a:srgbClr val="000000"/>
                    </a:solidFill>
                    <a:effectLst/>
                    <a:latin typeface="Helvetica" pitchFamily="2" charset="0"/>
                  </a:rPr>
                  <a:t>θ </a:t>
                </a:r>
                <a:r>
                  <a:rPr lang="en-US" dirty="0">
                    <a:solidFill>
                      <a:srgbClr val="000000"/>
                    </a:solidFill>
                    <a:effectLst/>
                    <a:latin typeface="Helvetica" pitchFamily="2" charset="0"/>
                  </a:rPr>
                  <a:t>of a cost function C(</a:t>
                </a:r>
                <a:r>
                  <a:rPr lang="el-GR" dirty="0">
                    <a:solidFill>
                      <a:srgbClr val="000000"/>
                    </a:solidFill>
                    <a:effectLst/>
                    <a:latin typeface="Helvetica" pitchFamily="2" charset="0"/>
                  </a:rPr>
                  <a:t>θ) </a:t>
                </a:r>
                <a:r>
                  <a:rPr lang="en-US" dirty="0">
                    <a:solidFill>
                      <a:srgbClr val="000000"/>
                    </a:solidFill>
                    <a:effectLst/>
                    <a:latin typeface="Helvetica" pitchFamily="2" charset="0"/>
                  </a:rPr>
                  <a:t>successively by the rule(</a:t>
                </a:r>
                <a:r>
                  <a:rPr lang="el-GR" dirty="0">
                    <a:solidFill>
                      <a:srgbClr val="000000"/>
                    </a:solidFill>
                    <a:effectLst/>
                    <a:latin typeface="Helvetica" pitchFamily="2" charset="0"/>
                  </a:rPr>
                  <a:t>η </a:t>
                </a:r>
                <a:r>
                  <a:rPr lang="en-US" dirty="0">
                    <a:solidFill>
                      <a:srgbClr val="000000"/>
                    </a:solidFill>
                    <a:effectLst/>
                    <a:latin typeface="Helvetica" pitchFamily="2" charset="0"/>
                  </a:rPr>
                  <a:t>is a learning rate and t, current iteration):</a:t>
                </a:r>
              </a:p>
              <a:p>
                <a:pPr marL="0" indent="0">
                  <a:buNone/>
                </a:pPr>
                <a14:m>
                  <m:oMathPara xmlns:m="http://schemas.openxmlformats.org/officeDocument/2006/math">
                    <m:oMathParaPr>
                      <m:jc m:val="centerGroup"/>
                    </m:oMathParaPr>
                    <m:oMath xmlns:m="http://schemas.openxmlformats.org/officeDocument/2006/math">
                      <m:sSup>
                        <m:sSupPr>
                          <m:ctrlPr>
                            <a:rPr lang="en-US" i="1" smtClean="0">
                              <a:solidFill>
                                <a:srgbClr val="000000"/>
                              </a:solidFill>
                              <a:effectLst/>
                              <a:latin typeface="Cambria Math" panose="02040503050406030204" pitchFamily="18" charset="0"/>
                            </a:rPr>
                          </m:ctrlPr>
                        </m:sSupPr>
                        <m:e>
                          <m:r>
                            <a:rPr lang="en-US" i="1" smtClean="0">
                              <a:solidFill>
                                <a:srgbClr val="000000"/>
                              </a:solidFill>
                              <a:effectLst/>
                              <a:latin typeface="Cambria Math" panose="02040503050406030204" pitchFamily="18" charset="0"/>
                              <a:ea typeface="Cambria Math" panose="02040503050406030204" pitchFamily="18" charset="0"/>
                            </a:rPr>
                            <m:t>𝜃</m:t>
                          </m:r>
                        </m:e>
                        <m:sup>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𝑡</m:t>
                          </m:r>
                          <m:r>
                            <a:rPr lang="en-US" b="0" i="1" smtClean="0">
                              <a:solidFill>
                                <a:srgbClr val="000000"/>
                              </a:solidFill>
                              <a:effectLst/>
                              <a:latin typeface="Cambria Math" panose="02040503050406030204" pitchFamily="18" charset="0"/>
                            </a:rPr>
                            <m:t>+1)</m:t>
                          </m:r>
                        </m:sup>
                      </m:sSup>
                      <m:r>
                        <a:rPr lang="en-US" b="0" i="1" smtClean="0">
                          <a:solidFill>
                            <a:srgbClr val="000000"/>
                          </a:solidFill>
                          <a:effectLst/>
                          <a:latin typeface="Cambria Math" panose="02040503050406030204" pitchFamily="18" charset="0"/>
                        </a:rPr>
                        <m:t>= </m:t>
                      </m:r>
                      <m:sSup>
                        <m:sSupPr>
                          <m:ctrlPr>
                            <a:rPr lang="en-US" b="0" i="1" smtClean="0">
                              <a:solidFill>
                                <a:srgbClr val="000000"/>
                              </a:solidFill>
                              <a:effectLst/>
                              <a:latin typeface="Cambria Math" panose="02040503050406030204" pitchFamily="18" charset="0"/>
                            </a:rPr>
                          </m:ctrlPr>
                        </m:sSupPr>
                        <m:e>
                          <m:r>
                            <a:rPr lang="en-US" b="0" i="1" smtClean="0">
                              <a:solidFill>
                                <a:srgbClr val="000000"/>
                              </a:solidFill>
                              <a:effectLst/>
                              <a:latin typeface="Cambria Math" panose="02040503050406030204" pitchFamily="18" charset="0"/>
                              <a:ea typeface="Cambria Math" panose="02040503050406030204" pitchFamily="18" charset="0"/>
                            </a:rPr>
                            <m:t>𝜃</m:t>
                          </m:r>
                        </m:e>
                        <m:sup>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𝑡</m:t>
                          </m:r>
                          <m:r>
                            <a:rPr lang="en-US" b="0" i="1" smtClean="0">
                              <a:solidFill>
                                <a:srgbClr val="000000"/>
                              </a:solidFill>
                              <a:effectLst/>
                              <a:latin typeface="Cambria Math" panose="02040503050406030204" pitchFamily="18" charset="0"/>
                            </a:rPr>
                            <m:t>)</m:t>
                          </m:r>
                        </m:sup>
                      </m:sSup>
                      <m:r>
                        <a:rPr lang="en-US" b="0" i="1" smtClean="0">
                          <a:solidFill>
                            <a:srgbClr val="000000"/>
                          </a:solidFill>
                          <a:effectLst/>
                          <a:latin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𝜂</m:t>
                      </m:r>
                      <m:r>
                        <m:rPr>
                          <m:sty m:val="p"/>
                        </m:rP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𝐶</m:t>
                      </m:r>
                      <m:r>
                        <a:rPr lang="en-US" b="0" i="1" smtClean="0">
                          <a:solidFill>
                            <a:srgbClr val="000000"/>
                          </a:solidFill>
                          <a:effectLst/>
                          <a:latin typeface="Cambria Math" panose="02040503050406030204" pitchFamily="18" charset="0"/>
                          <a:ea typeface="Cambria Math" panose="02040503050406030204" pitchFamily="18" charset="0"/>
                        </a:rPr>
                        <m:t>(</m:t>
                      </m:r>
                      <m:sSup>
                        <m:sSupPr>
                          <m:ctrlPr>
                            <a:rPr lang="en-US" b="0" i="1" smtClean="0">
                              <a:solidFill>
                                <a:srgbClr val="000000"/>
                              </a:solidFill>
                              <a:effectLst/>
                              <a:latin typeface="Cambria Math" panose="02040503050406030204" pitchFamily="18" charset="0"/>
                              <a:ea typeface="Cambria Math" panose="02040503050406030204" pitchFamily="18" charset="0"/>
                            </a:rPr>
                          </m:ctrlPr>
                        </m:sSupPr>
                        <m:e>
                          <m:r>
                            <a:rPr lang="en-US" b="0" i="1" smtClean="0">
                              <a:solidFill>
                                <a:srgbClr val="000000"/>
                              </a:solidFill>
                              <a:effectLst/>
                              <a:latin typeface="Cambria Math" panose="02040503050406030204" pitchFamily="18" charset="0"/>
                              <a:ea typeface="Cambria Math" panose="02040503050406030204" pitchFamily="18" charset="0"/>
                            </a:rPr>
                            <m:t>𝜃</m:t>
                          </m:r>
                        </m:e>
                        <m:sup>
                          <m: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𝑡</m:t>
                          </m:r>
                          <m:r>
                            <a:rPr lang="en-US" b="0" i="1" smtClean="0">
                              <a:solidFill>
                                <a:srgbClr val="000000"/>
                              </a:solidFill>
                              <a:effectLst/>
                              <a:latin typeface="Cambria Math" panose="02040503050406030204" pitchFamily="18" charset="0"/>
                              <a:ea typeface="Cambria Math" panose="02040503050406030204" pitchFamily="18" charset="0"/>
                            </a:rPr>
                            <m:t>)</m:t>
                          </m:r>
                        </m:sup>
                      </m:sSup>
                      <m:r>
                        <a:rPr lang="en-US" b="0" i="1" smtClean="0">
                          <a:solidFill>
                            <a:srgbClr val="000000"/>
                          </a:solidFill>
                          <a:effectLst/>
                          <a:latin typeface="Cambria Math" panose="02040503050406030204" pitchFamily="18" charset="0"/>
                          <a:ea typeface="Cambria Math" panose="02040503050406030204" pitchFamily="18" charset="0"/>
                        </a:rPr>
                        <m:t>)</m:t>
                      </m:r>
                    </m:oMath>
                  </m:oMathPara>
                </a14:m>
                <a:endParaRPr lang="en-US" dirty="0">
                  <a:solidFill>
                    <a:srgbClr val="000000"/>
                  </a:solidFill>
                  <a:effectLst/>
                  <a:latin typeface="Helvetica" pitchFamily="2" charset="0"/>
                </a:endParaRPr>
              </a:p>
              <a:p>
                <a:r>
                  <a:rPr lang="en-US" dirty="0">
                    <a:solidFill>
                      <a:srgbClr val="000000"/>
                    </a:solidFill>
                    <a:effectLst/>
                    <a:latin typeface="Helvetica" pitchFamily="2" charset="0"/>
                  </a:rPr>
                  <a:t>Note that the cost function, and hence the gradient at each step, depends on the training data.</a:t>
                </a: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F76E1EC7-7157-AFA6-AB88-9984758538FB}"/>
                  </a:ext>
                </a:extLst>
              </p:cNvPr>
              <p:cNvSpPr>
                <a:spLocks noGrp="1" noRot="1" noChangeAspect="1" noMove="1" noResize="1" noEditPoints="1" noAdjustHandles="1" noChangeArrowheads="1" noChangeShapeType="1" noTextEdit="1"/>
              </p:cNvSpPr>
              <p:nvPr>
                <p:ph idx="1"/>
              </p:nvPr>
            </p:nvSpPr>
            <p:spPr>
              <a:blipFill>
                <a:blip r:embed="rId2"/>
                <a:stretch>
                  <a:fillRect l="-528" r="-528" b="-1465"/>
                </a:stretch>
              </a:blipFill>
            </p:spPr>
            <p:txBody>
              <a:bodyPr/>
              <a:lstStyle/>
              <a:p>
                <a:r>
                  <a:rPr lang="en-US">
                    <a:noFill/>
                  </a:rPr>
                  <a:t> </a:t>
                </a:r>
              </a:p>
            </p:txBody>
          </p:sp>
        </mc:Fallback>
      </mc:AlternateContent>
    </p:spTree>
    <p:extLst>
      <p:ext uri="{BB962C8B-B14F-4D97-AF65-F5344CB8AC3E}">
        <p14:creationId xmlns:p14="http://schemas.microsoft.com/office/powerpoint/2010/main" val="3580084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134E-6976-88FC-CB47-4EBF171632D2}"/>
              </a:ext>
            </a:extLst>
          </p:cNvPr>
          <p:cNvSpPr>
            <a:spLocks noGrp="1"/>
          </p:cNvSpPr>
          <p:nvPr>
            <p:ph type="title"/>
          </p:nvPr>
        </p:nvSpPr>
        <p:spPr/>
        <p:txBody>
          <a:bodyPr/>
          <a:lstStyle/>
          <a:p>
            <a:r>
              <a:rPr lang="en-US" dirty="0">
                <a:solidFill>
                  <a:srgbClr val="000000"/>
                </a:solidFill>
                <a:effectLst/>
                <a:latin typeface="Helvetica" pitchFamily="2" charset="0"/>
              </a:rPr>
              <a:t>Gradient descent</a:t>
            </a:r>
            <a:endParaRPr lang="en-US" dirty="0"/>
          </a:p>
        </p:txBody>
      </p:sp>
      <p:sp>
        <p:nvSpPr>
          <p:cNvPr id="3" name="Content Placeholder 2">
            <a:extLst>
              <a:ext uri="{FF2B5EF4-FFF2-40B4-BE49-F238E27FC236}">
                <a16:creationId xmlns:a16="http://schemas.microsoft.com/office/drawing/2014/main" id="{5624D5E5-F032-0E28-4FBA-D32832A21257}"/>
              </a:ext>
            </a:extLst>
          </p:cNvPr>
          <p:cNvSpPr>
            <a:spLocks noGrp="1"/>
          </p:cNvSpPr>
          <p:nvPr>
            <p:ph idx="1"/>
          </p:nvPr>
        </p:nvSpPr>
        <p:spPr/>
        <p:txBody>
          <a:bodyPr/>
          <a:lstStyle/>
          <a:p>
            <a:pPr marL="0" indent="0" algn="just">
              <a:buNone/>
            </a:pPr>
            <a:r>
              <a:rPr lang="en-US" dirty="0">
                <a:solidFill>
                  <a:srgbClr val="000000"/>
                </a:solidFill>
                <a:effectLst/>
                <a:latin typeface="Helvetica" pitchFamily="2" charset="0"/>
              </a:rPr>
              <a:t>Steps of the training updates in a one-dimensional parameter space. While being often the only option in high-dimensional non-convex </a:t>
            </a:r>
            <a:r>
              <a:rPr lang="en-US" dirty="0" err="1">
                <a:solidFill>
                  <a:srgbClr val="000000"/>
                </a:solidFill>
                <a:effectLst/>
                <a:latin typeface="Helvetica" pitchFamily="2" charset="0"/>
              </a:rPr>
              <a:t>optimisation</a:t>
            </a:r>
            <a:r>
              <a:rPr lang="en-US" dirty="0">
                <a:solidFill>
                  <a:srgbClr val="000000"/>
                </a:solidFill>
                <a:effectLst/>
                <a:latin typeface="Helvetica" pitchFamily="2" charset="0"/>
              </a:rPr>
              <a:t>, gradient descent can get stuck in local minima and convergence becomes slow at saddle points</a:t>
            </a:r>
          </a:p>
        </p:txBody>
      </p:sp>
      <p:pic>
        <p:nvPicPr>
          <p:cNvPr id="4" name="Picture 3">
            <a:extLst>
              <a:ext uri="{FF2B5EF4-FFF2-40B4-BE49-F238E27FC236}">
                <a16:creationId xmlns:a16="http://schemas.microsoft.com/office/drawing/2014/main" id="{7B2BA5AA-2920-03A5-45F0-EF2CFBBC2536}"/>
              </a:ext>
            </a:extLst>
          </p:cNvPr>
          <p:cNvPicPr>
            <a:picLocks noChangeAspect="1"/>
          </p:cNvPicPr>
          <p:nvPr/>
        </p:nvPicPr>
        <p:blipFill>
          <a:blip r:embed="rId2"/>
          <a:stretch>
            <a:fillRect/>
          </a:stretch>
        </p:blipFill>
        <p:spPr>
          <a:xfrm>
            <a:off x="3045342" y="3295934"/>
            <a:ext cx="6101316" cy="3324435"/>
          </a:xfrm>
          <a:prstGeom prst="rect">
            <a:avLst/>
          </a:prstGeom>
        </p:spPr>
      </p:pic>
    </p:spTree>
    <p:extLst>
      <p:ext uri="{BB962C8B-B14F-4D97-AF65-F5344CB8AC3E}">
        <p14:creationId xmlns:p14="http://schemas.microsoft.com/office/powerpoint/2010/main" val="2121003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1AA3-D0B1-F00D-31B0-0B7984BF5502}"/>
              </a:ext>
            </a:extLst>
          </p:cNvPr>
          <p:cNvSpPr>
            <a:spLocks noGrp="1"/>
          </p:cNvSpPr>
          <p:nvPr>
            <p:ph type="title"/>
          </p:nvPr>
        </p:nvSpPr>
        <p:spPr/>
        <p:txBody>
          <a:bodyPr/>
          <a:lstStyle/>
          <a:p>
            <a:r>
              <a:rPr lang="en-US" dirty="0">
                <a:solidFill>
                  <a:srgbClr val="000000"/>
                </a:solidFill>
                <a:effectLst/>
                <a:latin typeface="Helvetica" pitchFamily="2" charset="0"/>
              </a:rPr>
              <a:t>Gradient descent</a:t>
            </a:r>
            <a:endParaRPr lang="en-US" dirty="0"/>
          </a:p>
        </p:txBody>
      </p:sp>
      <p:sp>
        <p:nvSpPr>
          <p:cNvPr id="3" name="Content Placeholder 2">
            <a:extLst>
              <a:ext uri="{FF2B5EF4-FFF2-40B4-BE49-F238E27FC236}">
                <a16:creationId xmlns:a16="http://schemas.microsoft.com/office/drawing/2014/main" id="{4F40C041-51FC-6DB8-DD41-2BE74662A7E4}"/>
              </a:ext>
            </a:extLst>
          </p:cNvPr>
          <p:cNvSpPr>
            <a:spLocks noGrp="1"/>
          </p:cNvSpPr>
          <p:nvPr>
            <p:ph idx="1"/>
          </p:nvPr>
        </p:nvSpPr>
        <p:spPr/>
        <p:txBody>
          <a:bodyPr/>
          <a:lstStyle/>
          <a:p>
            <a:r>
              <a:rPr lang="en-US" dirty="0">
                <a:solidFill>
                  <a:srgbClr val="000000"/>
                </a:solidFill>
                <a:effectLst/>
                <a:latin typeface="Helvetica" pitchFamily="2" charset="0"/>
              </a:rPr>
              <a:t>Stochastic gradient descent uses only a subset of the training data for each step, the more common version uses mini-batches of randomly sampled data and the </a:t>
            </a:r>
            <a:r>
              <a:rPr lang="en-US" b="1" dirty="0">
                <a:solidFill>
                  <a:srgbClr val="000000"/>
                </a:solidFill>
                <a:effectLst/>
                <a:latin typeface="Helvetica" pitchFamily="2" charset="0"/>
              </a:rPr>
              <a:t>batch size </a:t>
            </a:r>
            <a:r>
              <a:rPr lang="en-US" dirty="0">
                <a:solidFill>
                  <a:srgbClr val="000000"/>
                </a:solidFill>
                <a:effectLst/>
                <a:latin typeface="Helvetica" pitchFamily="2" charset="0"/>
              </a:rPr>
              <a:t>becomes a hyperparameter for training.</a:t>
            </a:r>
          </a:p>
          <a:p>
            <a:r>
              <a:rPr lang="en-US" dirty="0">
                <a:solidFill>
                  <a:srgbClr val="000000"/>
                </a:solidFill>
                <a:latin typeface="Helvetica" pitchFamily="2" charset="0"/>
              </a:rPr>
              <a:t>I</a:t>
            </a:r>
            <a:r>
              <a:rPr lang="en-US" dirty="0">
                <a:solidFill>
                  <a:srgbClr val="000000"/>
                </a:solidFill>
                <a:effectLst/>
                <a:latin typeface="Helvetica" pitchFamily="2" charset="0"/>
              </a:rPr>
              <a:t>n gradient descent, the </a:t>
            </a:r>
            <a:r>
              <a:rPr lang="en-US" dirty="0" err="1">
                <a:solidFill>
                  <a:srgbClr val="000000"/>
                </a:solidFill>
                <a:effectLst/>
                <a:latin typeface="Helvetica" pitchFamily="2" charset="0"/>
              </a:rPr>
              <a:t>optimisation</a:t>
            </a:r>
            <a:r>
              <a:rPr lang="en-US" dirty="0">
                <a:solidFill>
                  <a:srgbClr val="000000"/>
                </a:solidFill>
                <a:effectLst/>
                <a:latin typeface="Helvetica" pitchFamily="2" charset="0"/>
              </a:rPr>
              <a:t> can get stuck in local minima or at saddle points, the stochastic nature tends to help escape these traps</a:t>
            </a:r>
          </a:p>
          <a:p>
            <a:r>
              <a:rPr lang="en-US" dirty="0">
                <a:solidFill>
                  <a:srgbClr val="000000"/>
                </a:solidFill>
                <a:latin typeface="Helvetica" pitchFamily="2" charset="0"/>
              </a:rPr>
              <a:t>S</a:t>
            </a:r>
            <a:r>
              <a:rPr lang="en-US" dirty="0">
                <a:solidFill>
                  <a:srgbClr val="000000"/>
                </a:solidFill>
                <a:effectLst/>
                <a:latin typeface="Helvetica" pitchFamily="2" charset="0"/>
              </a:rPr>
              <a:t>tandard gradient descent is guaranteed to decrease the cost function in each iteration,  stochastic gradient descent shows fluctuations in training</a:t>
            </a:r>
          </a:p>
          <a:p>
            <a:endParaRPr lang="en-US"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206177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1555-D856-D53B-1011-9D46CF6393DD}"/>
              </a:ext>
            </a:extLst>
          </p:cNvPr>
          <p:cNvSpPr>
            <a:spLocks noGrp="1"/>
          </p:cNvSpPr>
          <p:nvPr>
            <p:ph type="title"/>
          </p:nvPr>
        </p:nvSpPr>
        <p:spPr>
          <a:xfrm>
            <a:off x="1190771" y="1258509"/>
            <a:ext cx="11001229" cy="1049235"/>
          </a:xfrm>
        </p:spPr>
        <p:txBody>
          <a:bodyPr/>
          <a:lstStyle/>
          <a:p>
            <a:r>
              <a:rPr lang="en-US" dirty="0">
                <a:solidFill>
                  <a:srgbClr val="000000"/>
                </a:solidFill>
                <a:effectLst/>
                <a:latin typeface="+mn-lt"/>
              </a:rPr>
              <a:t>EXAMPLE of ml problems #2: Time series forecasting</a:t>
            </a:r>
            <a:endParaRPr lang="en-US" dirty="0">
              <a:latin typeface="+mn-lt"/>
            </a:endParaRPr>
          </a:p>
        </p:txBody>
      </p:sp>
      <p:sp>
        <p:nvSpPr>
          <p:cNvPr id="3" name="Content Placeholder 2">
            <a:extLst>
              <a:ext uri="{FF2B5EF4-FFF2-40B4-BE49-F238E27FC236}">
                <a16:creationId xmlns:a16="http://schemas.microsoft.com/office/drawing/2014/main" id="{4A962527-1815-7B9E-0575-12462C7EB3F3}"/>
              </a:ext>
            </a:extLst>
          </p:cNvPr>
          <p:cNvSpPr>
            <a:spLocks noGrp="1"/>
          </p:cNvSpPr>
          <p:nvPr>
            <p:ph idx="1"/>
          </p:nvPr>
        </p:nvSpPr>
        <p:spPr/>
        <p:txBody>
          <a:bodyPr>
            <a:normAutofit fontScale="92500"/>
          </a:bodyPr>
          <a:lstStyle/>
          <a:p>
            <a:pPr algn="just">
              <a:lnSpc>
                <a:spcPct val="150000"/>
              </a:lnSpc>
            </a:pPr>
            <a:r>
              <a:rPr lang="en-US" dirty="0">
                <a:solidFill>
                  <a:srgbClr val="000000"/>
                </a:solidFill>
                <a:effectLst/>
                <a:latin typeface="Arial "/>
              </a:rPr>
              <a:t>A </a:t>
            </a:r>
            <a:r>
              <a:rPr lang="en-US" b="1" dirty="0">
                <a:solidFill>
                  <a:srgbClr val="000000"/>
                </a:solidFill>
                <a:effectLst/>
                <a:latin typeface="Arial "/>
              </a:rPr>
              <a:t>time series</a:t>
            </a:r>
            <a:r>
              <a:rPr lang="en-US" dirty="0">
                <a:solidFill>
                  <a:srgbClr val="000000"/>
                </a:solidFill>
                <a:effectLst/>
                <a:latin typeface="Arial "/>
              </a:rPr>
              <a:t> is </a:t>
            </a:r>
            <a:r>
              <a:rPr lang="en-US" u="sng" dirty="0">
                <a:solidFill>
                  <a:srgbClr val="000000"/>
                </a:solidFill>
                <a:effectLst/>
                <a:latin typeface="Arial "/>
              </a:rPr>
              <a:t>a set of data points recorded in consecutive time intervals</a:t>
            </a:r>
            <a:r>
              <a:rPr lang="en-US" dirty="0">
                <a:solidFill>
                  <a:srgbClr val="000000"/>
                </a:solidFill>
                <a:effectLst/>
                <a:latin typeface="Arial "/>
              </a:rPr>
              <a:t>. </a:t>
            </a:r>
          </a:p>
          <a:p>
            <a:pPr algn="just">
              <a:lnSpc>
                <a:spcPct val="150000"/>
              </a:lnSpc>
            </a:pPr>
            <a:r>
              <a:rPr lang="en-US" dirty="0">
                <a:solidFill>
                  <a:srgbClr val="000000"/>
                </a:solidFill>
                <a:effectLst/>
                <a:latin typeface="Arial "/>
              </a:rPr>
              <a:t>An example is the development of the </a:t>
            </a:r>
            <a:r>
              <a:rPr lang="en-US" u="sng" dirty="0">
                <a:solidFill>
                  <a:srgbClr val="000000"/>
                </a:solidFill>
                <a:effectLst/>
                <a:latin typeface="Arial "/>
              </a:rPr>
              <a:t>global oil price</a:t>
            </a:r>
            <a:r>
              <a:rPr lang="en-US" dirty="0">
                <a:solidFill>
                  <a:srgbClr val="000000"/>
                </a:solidFill>
                <a:effectLst/>
                <a:latin typeface="Arial "/>
              </a:rPr>
              <a:t>. Imagine that, for every day in the last two years, one also records the values of </a:t>
            </a:r>
            <a:r>
              <a:rPr lang="en-US" u="sng" dirty="0">
                <a:solidFill>
                  <a:srgbClr val="000000"/>
                </a:solidFill>
                <a:effectLst/>
                <a:latin typeface="Arial "/>
              </a:rPr>
              <a:t>important macroeconomic variables</a:t>
            </a:r>
            <a:r>
              <a:rPr lang="en-US" dirty="0">
                <a:solidFill>
                  <a:srgbClr val="000000"/>
                </a:solidFill>
                <a:effectLst/>
                <a:latin typeface="Arial "/>
              </a:rPr>
              <a:t> such as the gold price. These indicators </a:t>
            </a:r>
            <a:r>
              <a:rPr lang="en-US" u="sng" dirty="0">
                <a:solidFill>
                  <a:srgbClr val="000000"/>
                </a:solidFill>
                <a:effectLst/>
                <a:latin typeface="Arial "/>
              </a:rPr>
              <a:t>will likely be correlated to the oil price</a:t>
            </a:r>
            <a:r>
              <a:rPr lang="en-US" dirty="0">
                <a:solidFill>
                  <a:srgbClr val="000000"/>
                </a:solidFill>
                <a:effectLst/>
                <a:latin typeface="Arial "/>
              </a:rPr>
              <a:t>, and there will be many more independent variables that are not recorded. </a:t>
            </a:r>
          </a:p>
          <a:p>
            <a:pPr algn="just">
              <a:lnSpc>
                <a:spcPct val="150000"/>
              </a:lnSpc>
            </a:pPr>
            <a:r>
              <a:rPr lang="en-US" dirty="0">
                <a:solidFill>
                  <a:srgbClr val="000000"/>
                </a:solidFill>
                <a:effectLst/>
                <a:latin typeface="Arial "/>
              </a:rPr>
              <a:t>A machine learning task could be to </a:t>
            </a:r>
            <a:r>
              <a:rPr lang="en-US" u="sng" dirty="0">
                <a:solidFill>
                  <a:srgbClr val="000000"/>
                </a:solidFill>
                <a:effectLst/>
                <a:latin typeface="Arial "/>
              </a:rPr>
              <a:t>predict on which day in the upcoming month oil will be cheapest</a:t>
            </a:r>
            <a:r>
              <a:rPr lang="en-US" dirty="0">
                <a:solidFill>
                  <a:srgbClr val="000000"/>
                </a:solidFill>
                <a:effectLst/>
                <a:latin typeface="Arial "/>
              </a:rPr>
              <a:t>.</a:t>
            </a:r>
          </a:p>
          <a:p>
            <a:pPr algn="just">
              <a:lnSpc>
                <a:spcPct val="150000"/>
              </a:lnSpc>
            </a:pPr>
            <a:endParaRPr lang="en-US" dirty="0"/>
          </a:p>
        </p:txBody>
      </p:sp>
    </p:spTree>
    <p:extLst>
      <p:ext uri="{BB962C8B-B14F-4D97-AF65-F5344CB8AC3E}">
        <p14:creationId xmlns:p14="http://schemas.microsoft.com/office/powerpoint/2010/main" val="2273689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0551-2140-3896-2942-0E651796DD0E}"/>
              </a:ext>
            </a:extLst>
          </p:cNvPr>
          <p:cNvSpPr>
            <a:spLocks noGrp="1"/>
          </p:cNvSpPr>
          <p:nvPr>
            <p:ph type="title"/>
          </p:nvPr>
        </p:nvSpPr>
        <p:spPr/>
        <p:txBody>
          <a:bodyPr/>
          <a:lstStyle/>
          <a:p>
            <a:r>
              <a:rPr lang="en-US" dirty="0">
                <a:solidFill>
                  <a:srgbClr val="000000"/>
                </a:solidFill>
                <a:effectLst/>
                <a:latin typeface="Helvetica" pitchFamily="2" charset="0"/>
              </a:rPr>
              <a:t>gradient descent</a:t>
            </a:r>
            <a:endParaRPr lang="en-US" dirty="0"/>
          </a:p>
        </p:txBody>
      </p:sp>
      <p:sp>
        <p:nvSpPr>
          <p:cNvPr id="3" name="Content Placeholder 2">
            <a:extLst>
              <a:ext uri="{FF2B5EF4-FFF2-40B4-BE49-F238E27FC236}">
                <a16:creationId xmlns:a16="http://schemas.microsoft.com/office/drawing/2014/main" id="{456DB408-7599-32C2-031F-A0AA55F958B5}"/>
              </a:ext>
            </a:extLst>
          </p:cNvPr>
          <p:cNvSpPr>
            <a:spLocks noGrp="1"/>
          </p:cNvSpPr>
          <p:nvPr>
            <p:ph idx="1"/>
          </p:nvPr>
        </p:nvSpPr>
        <p:spPr/>
        <p:txBody>
          <a:bodyPr/>
          <a:lstStyle/>
          <a:p>
            <a:pPr marL="0" indent="0">
              <a:buNone/>
            </a:pPr>
            <a:r>
              <a:rPr lang="en-US" dirty="0">
                <a:solidFill>
                  <a:srgbClr val="000000"/>
                </a:solidFill>
                <a:effectLst/>
                <a:latin typeface="Helvetica" pitchFamily="2" charset="0"/>
              </a:rPr>
              <a:t>theme of stochastic gradient descent:</a:t>
            </a:r>
          </a:p>
          <a:p>
            <a:pPr marL="457200" indent="-457200">
              <a:buFont typeface="+mj-lt"/>
              <a:buAutoNum type="arabicPeriod"/>
            </a:pPr>
            <a:r>
              <a:rPr lang="en-US" dirty="0">
                <a:solidFill>
                  <a:srgbClr val="000000"/>
                </a:solidFill>
                <a:effectLst/>
                <a:latin typeface="Helvetica" pitchFamily="2" charset="0"/>
              </a:rPr>
              <a:t>dynamically change the learning rate(exp, </a:t>
            </a:r>
            <a:r>
              <a:rPr lang="en-US" dirty="0" err="1">
                <a:solidFill>
                  <a:srgbClr val="000000"/>
                </a:solidFill>
                <a:effectLst/>
                <a:latin typeface="Helvetica" pitchFamily="2" charset="0"/>
              </a:rPr>
              <a:t>Adagrad</a:t>
            </a:r>
            <a:r>
              <a:rPr lang="en-US" dirty="0">
                <a:solidFill>
                  <a:srgbClr val="000000"/>
                </a:solidFill>
                <a:effectLst/>
                <a:latin typeface="Helvetica" pitchFamily="2" charset="0"/>
              </a:rPr>
              <a:t> or Adam </a:t>
            </a:r>
            <a:r>
              <a:rPr lang="en-US" dirty="0" err="1">
                <a:solidFill>
                  <a:srgbClr val="000000"/>
                </a:solidFill>
                <a:effectLst/>
                <a:latin typeface="Helvetica" pitchFamily="2" charset="0"/>
              </a:rPr>
              <a:t>optimisers</a:t>
            </a:r>
            <a:r>
              <a:rPr lang="en-US" dirty="0">
                <a:solidFill>
                  <a:srgbClr val="000000"/>
                </a:solidFill>
                <a:effectLst/>
                <a:latin typeface="Helvetica" pitchFamily="2" charset="0"/>
              </a:rPr>
              <a:t>)</a:t>
            </a:r>
          </a:p>
          <a:p>
            <a:pPr marL="457200" indent="-457200">
              <a:buFont typeface="+mj-lt"/>
              <a:buAutoNum type="arabicPeriod"/>
            </a:pPr>
            <a:r>
              <a:rPr lang="en-US" dirty="0">
                <a:solidFill>
                  <a:srgbClr val="000000"/>
                </a:solidFill>
                <a:effectLst/>
                <a:latin typeface="Helvetica" pitchFamily="2" charset="0"/>
              </a:rPr>
              <a:t>change in parameters of step t dependent on the change step t− 1(Momentum and Adam </a:t>
            </a:r>
            <a:r>
              <a:rPr lang="en-US" dirty="0" err="1">
                <a:solidFill>
                  <a:srgbClr val="000000"/>
                </a:solidFill>
                <a:effectLst/>
                <a:latin typeface="Helvetica" pitchFamily="2" charset="0"/>
              </a:rPr>
              <a:t>optimisers</a:t>
            </a:r>
            <a:r>
              <a:rPr lang="en-US" dirty="0">
                <a:solidFill>
                  <a:srgbClr val="000000"/>
                </a:solidFill>
                <a:effectLst/>
                <a:latin typeface="Helvetica" pitchFamily="2" charset="0"/>
              </a:rPr>
              <a:t>)</a:t>
            </a:r>
          </a:p>
          <a:p>
            <a:pPr marL="457200" indent="-457200">
              <a:buFont typeface="+mj-lt"/>
              <a:buAutoNum type="arabicPeriod"/>
            </a:pPr>
            <a:r>
              <a:rPr lang="en-US" dirty="0">
                <a:solidFill>
                  <a:srgbClr val="000000"/>
                </a:solidFill>
                <a:latin typeface="Helvetica" pitchFamily="2" charset="0"/>
              </a:rPr>
              <a:t>T</a:t>
            </a:r>
            <a:r>
              <a:rPr lang="en-US" dirty="0">
                <a:solidFill>
                  <a:srgbClr val="000000"/>
                </a:solidFill>
                <a:effectLst/>
                <a:latin typeface="Helvetica" pitchFamily="2" charset="0"/>
              </a:rPr>
              <a:t>ake geometric information on the curvature of the </a:t>
            </a:r>
            <a:r>
              <a:rPr lang="en-US" dirty="0" err="1">
                <a:solidFill>
                  <a:srgbClr val="000000"/>
                </a:solidFill>
                <a:effectLst/>
                <a:latin typeface="Helvetica" pitchFamily="2" charset="0"/>
              </a:rPr>
              <a:t>optimisation</a:t>
            </a:r>
            <a:r>
              <a:rPr lang="en-US" dirty="0">
                <a:solidFill>
                  <a:srgbClr val="000000"/>
                </a:solidFill>
                <a:effectLst/>
                <a:latin typeface="Helvetica" pitchFamily="2" charset="0"/>
              </a:rPr>
              <a:t> landscape (used by the natural gradient optimizer</a:t>
            </a:r>
            <a:r>
              <a:rPr lang="en-US" dirty="0">
                <a:solidFill>
                  <a:srgbClr val="000000"/>
                </a:solidFill>
                <a:latin typeface="Helvetica" pitchFamily="2" charset="0"/>
              </a:rPr>
              <a:t> </a:t>
            </a:r>
            <a:r>
              <a:rPr lang="en-US" dirty="0">
                <a:solidFill>
                  <a:srgbClr val="000000"/>
                </a:solidFill>
                <a:effectLst/>
                <a:latin typeface="Helvetica" pitchFamily="2" charset="0"/>
              </a:rPr>
              <a:t>or second-order methods)</a:t>
            </a:r>
          </a:p>
          <a:p>
            <a:pPr marL="457200" indent="-457200">
              <a:buFont typeface="+mj-lt"/>
              <a:buAutoNum type="arabicPeriod"/>
            </a:pPr>
            <a:endParaRPr lang="en-US" dirty="0">
              <a:solidFill>
                <a:srgbClr val="000000"/>
              </a:solidFill>
              <a:effectLst/>
              <a:latin typeface="Helvetica" pitchFamily="2" charset="0"/>
            </a:endParaRPr>
          </a:p>
          <a:p>
            <a:pPr marL="457200" indent="-457200">
              <a:buFont typeface="+mj-lt"/>
              <a:buAutoNum type="arabicPeriod"/>
            </a:pPr>
            <a:endParaRPr lang="en-US" dirty="0">
              <a:solidFill>
                <a:srgbClr val="000000"/>
              </a:solidFill>
              <a:effectLst/>
              <a:latin typeface="Helvetica" pitchFamily="2" charset="0"/>
            </a:endParaRPr>
          </a:p>
          <a:p>
            <a:pPr marL="457200" indent="-457200">
              <a:buFont typeface="+mj-lt"/>
              <a:buAutoNum type="arabicPeriod"/>
            </a:pPr>
            <a:endParaRPr lang="en-US" dirty="0">
              <a:solidFill>
                <a:srgbClr val="000000"/>
              </a:solidFill>
              <a:effectLst/>
              <a:latin typeface="Helvetica" pitchFamily="2" charset="0"/>
            </a:endParaRPr>
          </a:p>
          <a:p>
            <a:pPr marL="457200" indent="-457200">
              <a:buFont typeface="+mj-lt"/>
              <a:buAutoNum type="arabicPeriod"/>
            </a:pPr>
            <a:endParaRPr lang="en-US"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3606546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DBAE-452E-0FAB-6004-3D5A572479E5}"/>
              </a:ext>
            </a:extLst>
          </p:cNvPr>
          <p:cNvSpPr>
            <a:spLocks noGrp="1"/>
          </p:cNvSpPr>
          <p:nvPr>
            <p:ph type="title"/>
          </p:nvPr>
        </p:nvSpPr>
        <p:spPr/>
        <p:txBody>
          <a:bodyPr/>
          <a:lstStyle/>
          <a:p>
            <a:r>
              <a:rPr lang="en-US" dirty="0">
                <a:solidFill>
                  <a:srgbClr val="000000"/>
                </a:solidFill>
                <a:effectLst/>
                <a:latin typeface="Helvetica" pitchFamily="2" charset="0"/>
              </a:rPr>
              <a:t>Gradient descent</a:t>
            </a:r>
            <a:endParaRPr lang="en-US" dirty="0"/>
          </a:p>
        </p:txBody>
      </p:sp>
      <p:sp>
        <p:nvSpPr>
          <p:cNvPr id="3" name="Content Placeholder 2">
            <a:extLst>
              <a:ext uri="{FF2B5EF4-FFF2-40B4-BE49-F238E27FC236}">
                <a16:creationId xmlns:a16="http://schemas.microsoft.com/office/drawing/2014/main" id="{6876C667-53A6-82D5-39CC-4C764E57C15D}"/>
              </a:ext>
            </a:extLst>
          </p:cNvPr>
          <p:cNvSpPr>
            <a:spLocks noGrp="1"/>
          </p:cNvSpPr>
          <p:nvPr>
            <p:ph idx="1"/>
          </p:nvPr>
        </p:nvSpPr>
        <p:spPr/>
        <p:txBody>
          <a:bodyPr/>
          <a:lstStyle/>
          <a:p>
            <a:pPr marL="0" indent="0">
              <a:buNone/>
            </a:pPr>
            <a:r>
              <a:rPr lang="en-US" dirty="0">
                <a:solidFill>
                  <a:srgbClr val="000000"/>
                </a:solidFill>
                <a:effectLst/>
                <a:latin typeface="Helvetica" pitchFamily="2" charset="0"/>
              </a:rPr>
              <a:t>Typical </a:t>
            </a:r>
            <a:r>
              <a:rPr lang="en-US" dirty="0" err="1">
                <a:solidFill>
                  <a:srgbClr val="000000"/>
                </a:solidFill>
                <a:effectLst/>
                <a:latin typeface="Helvetica" pitchFamily="2" charset="0"/>
              </a:rPr>
              <a:t>behaviour</a:t>
            </a:r>
            <a:r>
              <a:rPr lang="en-US" dirty="0">
                <a:solidFill>
                  <a:srgbClr val="000000"/>
                </a:solidFill>
                <a:effectLst/>
                <a:latin typeface="Helvetica" pitchFamily="2" charset="0"/>
              </a:rPr>
              <a:t> of the error on the training and test set during training. While the model learns to reduce the error on the training set, the test error usually begins to increase after a certain number of training steps, an indicator that the model begins to overfit.</a:t>
            </a:r>
          </a:p>
          <a:p>
            <a:pPr marL="0" indent="0">
              <a:buNone/>
            </a:pPr>
            <a:endParaRPr lang="en-US" dirty="0"/>
          </a:p>
        </p:txBody>
      </p:sp>
      <p:pic>
        <p:nvPicPr>
          <p:cNvPr id="4" name="Picture 3">
            <a:extLst>
              <a:ext uri="{FF2B5EF4-FFF2-40B4-BE49-F238E27FC236}">
                <a16:creationId xmlns:a16="http://schemas.microsoft.com/office/drawing/2014/main" id="{4D4A581B-9B1E-5B4E-3D01-3F3BB73BCB03}"/>
              </a:ext>
            </a:extLst>
          </p:cNvPr>
          <p:cNvPicPr>
            <a:picLocks noChangeAspect="1"/>
          </p:cNvPicPr>
          <p:nvPr/>
        </p:nvPicPr>
        <p:blipFill>
          <a:blip r:embed="rId2"/>
          <a:stretch>
            <a:fillRect/>
          </a:stretch>
        </p:blipFill>
        <p:spPr>
          <a:xfrm>
            <a:off x="3755323" y="3544385"/>
            <a:ext cx="4681353" cy="3086344"/>
          </a:xfrm>
          <a:prstGeom prst="rect">
            <a:avLst/>
          </a:prstGeom>
        </p:spPr>
      </p:pic>
    </p:spTree>
    <p:extLst>
      <p:ext uri="{BB962C8B-B14F-4D97-AF65-F5344CB8AC3E}">
        <p14:creationId xmlns:p14="http://schemas.microsoft.com/office/powerpoint/2010/main" val="3038209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5283-95DB-0866-4139-E32DCDDFBDC3}"/>
              </a:ext>
            </a:extLst>
          </p:cNvPr>
          <p:cNvSpPr>
            <a:spLocks noGrp="1"/>
          </p:cNvSpPr>
          <p:nvPr>
            <p:ph type="title"/>
          </p:nvPr>
        </p:nvSpPr>
        <p:spPr/>
        <p:txBody>
          <a:bodyPr/>
          <a:lstStyle/>
          <a:p>
            <a:r>
              <a:rPr lang="en-US" dirty="0">
                <a:solidFill>
                  <a:srgbClr val="000000"/>
                </a:solidFill>
                <a:effectLst/>
                <a:latin typeface="Helvetica" pitchFamily="2" charset="0"/>
              </a:rPr>
              <a:t>Training in Unsupervised Learning</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21BBEEDE-3880-9912-6ACE-174A17BB8C14}"/>
              </a:ext>
            </a:extLst>
          </p:cNvPr>
          <p:cNvSpPr>
            <a:spLocks noGrp="1"/>
          </p:cNvSpPr>
          <p:nvPr>
            <p:ph idx="1"/>
          </p:nvPr>
        </p:nvSpPr>
        <p:spPr/>
        <p:txBody>
          <a:bodyPr/>
          <a:lstStyle/>
          <a:p>
            <a:r>
              <a:rPr lang="en-US" dirty="0">
                <a:solidFill>
                  <a:srgbClr val="000000"/>
                </a:solidFill>
                <a:effectLst/>
                <a:latin typeface="Helvetica" pitchFamily="2" charset="0"/>
              </a:rPr>
              <a:t>The training of unsupervised learning models is much less understood and a theoretical framework like risk </a:t>
            </a:r>
            <a:r>
              <a:rPr lang="en-US" dirty="0" err="1">
                <a:solidFill>
                  <a:srgbClr val="000000"/>
                </a:solidFill>
                <a:effectLst/>
                <a:latin typeface="Helvetica" pitchFamily="2" charset="0"/>
              </a:rPr>
              <a:t>minimisation</a:t>
            </a:r>
            <a:r>
              <a:rPr lang="en-US" dirty="0">
                <a:solidFill>
                  <a:srgbClr val="000000"/>
                </a:solidFill>
                <a:effectLst/>
                <a:latin typeface="Helvetica" pitchFamily="2" charset="0"/>
              </a:rPr>
              <a:t> in supervised learning</a:t>
            </a:r>
          </a:p>
          <a:p>
            <a:r>
              <a:rPr lang="en-US" dirty="0">
                <a:solidFill>
                  <a:srgbClr val="000000"/>
                </a:solidFill>
                <a:effectLst/>
                <a:latin typeface="Helvetica" pitchFamily="2" charset="0"/>
              </a:rPr>
              <a:t>merit in unsupervised training is to achieve a small distance between the model distribution and the original data distribution. </a:t>
            </a:r>
          </a:p>
          <a:p>
            <a:r>
              <a:rPr lang="en-US" dirty="0">
                <a:solidFill>
                  <a:srgbClr val="000000"/>
                </a:solidFill>
                <a:effectLst/>
                <a:latin typeface="Helvetica" pitchFamily="2" charset="0"/>
              </a:rPr>
              <a:t>If a probabilistic model is a density estimator, the standard framework for unsupervised learning is called maximum likelihood estimation(stems from a framework called Bayesian learning)</a:t>
            </a: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3193021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8D0C2-F4F1-84AF-DE2D-F74979E9CE1F}"/>
              </a:ext>
            </a:extLst>
          </p:cNvPr>
          <p:cNvSpPr>
            <a:spLocks noGrp="1"/>
          </p:cNvSpPr>
          <p:nvPr>
            <p:ph type="title"/>
          </p:nvPr>
        </p:nvSpPr>
        <p:spPr/>
        <p:txBody>
          <a:bodyPr/>
          <a:lstStyle/>
          <a:p>
            <a:r>
              <a:rPr lang="en-US" dirty="0">
                <a:solidFill>
                  <a:srgbClr val="000000"/>
                </a:solidFill>
                <a:effectLst/>
                <a:latin typeface="Helvetica" pitchFamily="2" charset="0"/>
              </a:rPr>
              <a:t>Bayesian learning</a:t>
            </a:r>
            <a:br>
              <a:rPr lang="en-US" dirty="0">
                <a:solidFill>
                  <a:srgbClr val="000000"/>
                </a:solidFill>
                <a:effectLst/>
                <a:latin typeface="Helvetica" pitchFamily="2"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C86CCC-94A8-3C7E-101F-44434333418E}"/>
                  </a:ext>
                </a:extLst>
              </p:cNvPr>
              <p:cNvSpPr>
                <a:spLocks noGrp="1"/>
              </p:cNvSpPr>
              <p:nvPr>
                <p:ph idx="1"/>
              </p:nvPr>
            </p:nvSpPr>
            <p:spPr>
              <a:xfrm>
                <a:off x="1451579" y="1853754"/>
                <a:ext cx="9603275" cy="4199727"/>
              </a:xfrm>
            </p:spPr>
            <p:txBody>
              <a:bodyPr>
                <a:normAutofit fontScale="77500" lnSpcReduction="20000"/>
              </a:bodyPr>
              <a:lstStyle/>
              <a:p>
                <a:r>
                  <a:rPr lang="en-US" dirty="0">
                    <a:solidFill>
                      <a:srgbClr val="000000"/>
                    </a:solidFill>
                    <a:effectLst/>
                    <a:latin typeface="Helvetica" pitchFamily="2" charset="0"/>
                  </a:rPr>
                  <a:t>Bayesian learning is a fully probabilistic framework in which we update states of knowledge based on evidence. It makes ample use of Bayes famous rule</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0000"/>
                          </a:solidFill>
                          <a:effectLst/>
                          <a:latin typeface="Cambria Math" panose="02040503050406030204" pitchFamily="18" charset="0"/>
                        </a:rPr>
                        <m:t>𝑝</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𝑎</m:t>
                          </m:r>
                        </m:e>
                        <m:e>
                          <m:r>
                            <a:rPr lang="en-US" b="0" i="1" smtClean="0">
                              <a:solidFill>
                                <a:srgbClr val="000000"/>
                              </a:solidFill>
                              <a:effectLst/>
                              <a:latin typeface="Cambria Math" panose="02040503050406030204" pitchFamily="18" charset="0"/>
                            </a:rPr>
                            <m:t>𝑏</m:t>
                          </m:r>
                        </m:e>
                      </m:d>
                      <m:r>
                        <a:rPr lang="en-US" b="0" i="1" smtClean="0">
                          <a:solidFill>
                            <a:srgbClr val="000000"/>
                          </a:solidFill>
                          <a:effectLst/>
                          <a:latin typeface="Cambria Math" panose="02040503050406030204" pitchFamily="18" charset="0"/>
                        </a:rPr>
                        <m:t>= </m:t>
                      </m:r>
                      <m:f>
                        <m:fPr>
                          <m:ctrlPr>
                            <a:rPr lang="en-US" b="0" i="1" smtClean="0">
                              <a:solidFill>
                                <a:srgbClr val="000000"/>
                              </a:solidFill>
                              <a:effectLst/>
                              <a:latin typeface="Cambria Math" panose="02040503050406030204" pitchFamily="18" charset="0"/>
                            </a:rPr>
                          </m:ctrlPr>
                        </m:fPr>
                        <m:num>
                          <m:r>
                            <a:rPr lang="en-US" b="0" i="1" smtClean="0">
                              <a:solidFill>
                                <a:srgbClr val="000000"/>
                              </a:solidFill>
                              <a:effectLst/>
                              <a:latin typeface="Cambria Math" panose="02040503050406030204" pitchFamily="18" charset="0"/>
                            </a:rPr>
                            <m:t>𝑝</m:t>
                          </m:r>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𝑎</m:t>
                          </m:r>
                          <m:r>
                            <a:rPr lang="en-US" b="0" i="1" smtClean="0">
                              <a:solidFill>
                                <a:srgbClr val="000000"/>
                              </a:solidFill>
                              <a:effectLst/>
                              <a:latin typeface="Cambria Math" panose="02040503050406030204" pitchFamily="18" charset="0"/>
                            </a:rPr>
                            <m:t>, </m:t>
                          </m:r>
                          <m:r>
                            <a:rPr lang="en-US" b="0" i="1" smtClean="0">
                              <a:solidFill>
                                <a:srgbClr val="000000"/>
                              </a:solidFill>
                              <a:effectLst/>
                              <a:latin typeface="Cambria Math" panose="02040503050406030204" pitchFamily="18" charset="0"/>
                            </a:rPr>
                            <m:t>𝑏</m:t>
                          </m:r>
                          <m:r>
                            <a:rPr lang="en-US" b="0" i="1" smtClean="0">
                              <a:solidFill>
                                <a:srgbClr val="000000"/>
                              </a:solidFill>
                              <a:effectLst/>
                              <a:latin typeface="Cambria Math" panose="02040503050406030204" pitchFamily="18" charset="0"/>
                            </a:rPr>
                            <m:t>)</m:t>
                          </m:r>
                        </m:num>
                        <m:den>
                          <m:r>
                            <a:rPr lang="en-US" b="0" i="1" smtClean="0">
                              <a:solidFill>
                                <a:srgbClr val="000000"/>
                              </a:solidFill>
                              <a:effectLst/>
                              <a:latin typeface="Cambria Math" panose="02040503050406030204" pitchFamily="18" charset="0"/>
                            </a:rPr>
                            <m:t>𝑝</m:t>
                          </m:r>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𝑏</m:t>
                          </m:r>
                          <m:r>
                            <a:rPr lang="en-US" b="0" i="1" smtClean="0">
                              <a:solidFill>
                                <a:srgbClr val="000000"/>
                              </a:solidFill>
                              <a:effectLst/>
                              <a:latin typeface="Cambria Math" panose="02040503050406030204" pitchFamily="18" charset="0"/>
                            </a:rPr>
                            <m:t>)</m:t>
                          </m:r>
                        </m:den>
                      </m:f>
                    </m:oMath>
                  </m:oMathPara>
                </a14:m>
                <a:endParaRPr lang="en-US" dirty="0">
                  <a:solidFill>
                    <a:srgbClr val="000000"/>
                  </a:solidFill>
                  <a:effectLst/>
                  <a:latin typeface="Helvetica" pitchFamily="2" charset="0"/>
                </a:endParaRPr>
              </a:p>
              <a:p>
                <a:r>
                  <a:rPr lang="en-US" dirty="0">
                    <a:solidFill>
                      <a:srgbClr val="000000"/>
                    </a:solidFill>
                    <a:effectLst/>
                    <a:latin typeface="Helvetica" pitchFamily="2" charset="0"/>
                  </a:rPr>
                  <a:t>p(</a:t>
                </a:r>
                <a:r>
                  <a:rPr lang="en-US" dirty="0" err="1">
                    <a:solidFill>
                      <a:srgbClr val="000000"/>
                    </a:solidFill>
                    <a:effectLst/>
                    <a:latin typeface="Helvetica" pitchFamily="2" charset="0"/>
                  </a:rPr>
                  <a:t>a,b</a:t>
                </a:r>
                <a:r>
                  <a:rPr lang="en-US" dirty="0">
                    <a:solidFill>
                      <a:srgbClr val="000000"/>
                    </a:solidFill>
                    <a:effectLst/>
                    <a:latin typeface="Helvetica" pitchFamily="2" charset="0"/>
                  </a:rPr>
                  <a:t>) is the probability that both a and b occur. The term p(b | a) is called the </a:t>
                </a:r>
                <a:r>
                  <a:rPr lang="en-US" b="1" dirty="0">
                    <a:solidFill>
                      <a:srgbClr val="000000"/>
                    </a:solidFill>
                    <a:effectLst/>
                    <a:latin typeface="Helvetica" pitchFamily="2" charset="0"/>
                  </a:rPr>
                  <a:t>likelihood</a:t>
                </a:r>
                <a:r>
                  <a:rPr lang="en-US" dirty="0">
                    <a:solidFill>
                      <a:srgbClr val="000000"/>
                    </a:solidFill>
                    <a:effectLst/>
                    <a:latin typeface="Helvetica" pitchFamily="2" charset="0"/>
                  </a:rPr>
                  <a:t>, p(a) is the prior and p(a | b) the posterior.</a:t>
                </a:r>
              </a:p>
              <a:p>
                <a:r>
                  <a:rPr lang="en-US" dirty="0">
                    <a:solidFill>
                      <a:srgbClr val="000000"/>
                    </a:solidFill>
                    <a:effectLst/>
                    <a:latin typeface="Helvetica" pitchFamily="2" charset="0"/>
                  </a:rPr>
                  <a:t>we start with the probabilistic model p(x | D) which tells us how likely x is given the data:</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0000"/>
                          </a:solidFill>
                          <a:effectLst/>
                          <a:latin typeface="Cambria Math" panose="02040503050406030204" pitchFamily="18" charset="0"/>
                        </a:rPr>
                        <m:t>𝑝</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𝑥</m:t>
                          </m:r>
                        </m:e>
                        <m:e>
                          <m:r>
                            <a:rPr lang="en-US" b="0" i="1" smtClean="0">
                              <a:solidFill>
                                <a:srgbClr val="000000"/>
                              </a:solidFill>
                              <a:effectLst/>
                              <a:latin typeface="Cambria Math" panose="02040503050406030204" pitchFamily="18" charset="0"/>
                            </a:rPr>
                            <m:t>𝐷</m:t>
                          </m:r>
                        </m:e>
                      </m:d>
                      <m:r>
                        <a:rPr lang="en-US" b="0" i="1" smtClean="0">
                          <a:solidFill>
                            <a:srgbClr val="000000"/>
                          </a:solidFill>
                          <a:effectLst/>
                          <a:latin typeface="Cambria Math" panose="02040503050406030204" pitchFamily="18" charset="0"/>
                        </a:rPr>
                        <m:t>= </m:t>
                      </m:r>
                      <m:nary>
                        <m:naryPr>
                          <m:limLoc m:val="undOvr"/>
                          <m:subHide m:val="on"/>
                          <m:supHide m:val="on"/>
                          <m:ctrlPr>
                            <a:rPr lang="en-US" b="0" i="1" smtClean="0">
                              <a:solidFill>
                                <a:srgbClr val="000000"/>
                              </a:solidFill>
                              <a:effectLst/>
                              <a:latin typeface="Cambria Math" panose="02040503050406030204" pitchFamily="18" charset="0"/>
                            </a:rPr>
                          </m:ctrlPr>
                        </m:naryPr>
                        <m:sub/>
                        <m:sup/>
                        <m:e>
                          <m:r>
                            <a:rPr lang="en-US" b="0" i="1" smtClean="0">
                              <a:solidFill>
                                <a:srgbClr val="000000"/>
                              </a:solidFill>
                              <a:effectLst/>
                              <a:latin typeface="Cambria Math" panose="02040503050406030204" pitchFamily="18" charset="0"/>
                            </a:rPr>
                            <m:t>𝑝</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𝑥</m:t>
                              </m:r>
                            </m:e>
                            <m:e>
                              <m:r>
                                <a:rPr lang="en-US" b="0" i="1" smtClean="0">
                                  <a:solidFill>
                                    <a:srgbClr val="000000"/>
                                  </a:solidFill>
                                  <a:effectLst/>
                                  <a:latin typeface="Cambria Math" panose="02040503050406030204" pitchFamily="18" charset="0"/>
                                  <a:ea typeface="Cambria Math" panose="02040503050406030204" pitchFamily="18" charset="0"/>
                                </a:rPr>
                                <m:t>𝜃</m:t>
                              </m:r>
                            </m:e>
                          </m:d>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rPr>
                            <m:t>𝑝</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𝜃</m:t>
                              </m:r>
                            </m:e>
                            <m:e>
                              <m:r>
                                <a:rPr lang="en-US" b="0" i="1" smtClean="0">
                                  <a:solidFill>
                                    <a:srgbClr val="000000"/>
                                  </a:solidFill>
                                  <a:effectLst/>
                                  <a:latin typeface="Cambria Math" panose="02040503050406030204" pitchFamily="18" charset="0"/>
                                  <a:ea typeface="Cambria Math" panose="02040503050406030204" pitchFamily="18" charset="0"/>
                                </a:rPr>
                                <m:t>𝐷</m:t>
                              </m:r>
                            </m:e>
                          </m:d>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𝑑</m:t>
                          </m:r>
                          <m:r>
                            <a:rPr lang="en-US" b="0" i="1" smtClean="0">
                              <a:solidFill>
                                <a:srgbClr val="000000"/>
                              </a:solidFill>
                              <a:effectLst/>
                              <a:latin typeface="Cambria Math" panose="02040503050406030204" pitchFamily="18" charset="0"/>
                              <a:ea typeface="Cambria Math" panose="02040503050406030204" pitchFamily="18" charset="0"/>
                            </a:rPr>
                            <m:t>𝜃</m:t>
                          </m:r>
                        </m:e>
                      </m:nary>
                    </m:oMath>
                  </m:oMathPara>
                </a14:m>
                <a:endParaRPr lang="en-US" dirty="0">
                  <a:solidFill>
                    <a:srgbClr val="000000"/>
                  </a:solidFill>
                  <a:latin typeface="Helvetica" pitchFamily="2" charset="0"/>
                </a:endParaRPr>
              </a:p>
              <a:p>
                <a:r>
                  <a:rPr lang="en-US" dirty="0">
                    <a:solidFill>
                      <a:srgbClr val="000000"/>
                    </a:solidFill>
                    <a:effectLst/>
                    <a:latin typeface="Helvetica" pitchFamily="2" charset="0"/>
                  </a:rPr>
                  <a:t>The task of learning is to compute the unknown term p(</a:t>
                </a:r>
                <a:r>
                  <a:rPr lang="el-GR" dirty="0">
                    <a:solidFill>
                      <a:srgbClr val="000000"/>
                    </a:solidFill>
                    <a:effectLst/>
                    <a:latin typeface="Helvetica" pitchFamily="2" charset="0"/>
                  </a:rPr>
                  <a:t>θ|</a:t>
                </a:r>
                <a:r>
                  <a:rPr lang="en-US" dirty="0">
                    <a:solidFill>
                      <a:srgbClr val="000000"/>
                    </a:solidFill>
                    <a:effectLst/>
                    <a:latin typeface="Helvetica" pitchFamily="2" charset="0"/>
                  </a:rPr>
                  <a:t>D), for which we can use Bayes’ formula:</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0000"/>
                          </a:solidFill>
                          <a:effectLst/>
                          <a:latin typeface="Cambria Math" panose="02040503050406030204" pitchFamily="18" charset="0"/>
                        </a:rPr>
                        <m:t>𝑝</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𝜃</m:t>
                          </m:r>
                        </m:e>
                        <m:e>
                          <m:r>
                            <a:rPr lang="en-US" b="0" i="1" smtClean="0">
                              <a:solidFill>
                                <a:srgbClr val="000000"/>
                              </a:solidFill>
                              <a:effectLst/>
                              <a:latin typeface="Cambria Math" panose="02040503050406030204" pitchFamily="18" charset="0"/>
                              <a:ea typeface="Cambria Math" panose="02040503050406030204" pitchFamily="18" charset="0"/>
                            </a:rPr>
                            <m:t>𝐷</m:t>
                          </m:r>
                        </m:e>
                      </m:d>
                      <m:r>
                        <a:rPr lang="en-US" b="0" i="1" smtClean="0">
                          <a:solidFill>
                            <a:srgbClr val="000000"/>
                          </a:solidFill>
                          <a:effectLst/>
                          <a:latin typeface="Cambria Math" panose="02040503050406030204" pitchFamily="18" charset="0"/>
                          <a:ea typeface="Cambria Math" panose="02040503050406030204" pitchFamily="18" charset="0"/>
                        </a:rPr>
                        <m:t>=</m:t>
                      </m:r>
                      <m:f>
                        <m:fPr>
                          <m:ctrlPr>
                            <a:rPr lang="en-US" i="1" smtClean="0">
                              <a:solidFill>
                                <a:srgbClr val="000000"/>
                              </a:solidFill>
                              <a:effectLst/>
                              <a:latin typeface="Cambria Math" panose="02040503050406030204" pitchFamily="18" charset="0"/>
                            </a:rPr>
                          </m:ctrlPr>
                        </m:fPr>
                        <m:num>
                          <m:r>
                            <a:rPr lang="en-US" b="0" i="1" smtClean="0">
                              <a:solidFill>
                                <a:srgbClr val="000000"/>
                              </a:solidFill>
                              <a:effectLst/>
                              <a:latin typeface="Cambria Math" panose="02040503050406030204" pitchFamily="18" charset="0"/>
                            </a:rPr>
                            <m:t>𝑝</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𝐷</m:t>
                              </m:r>
                            </m:e>
                            <m:e>
                              <m:r>
                                <a:rPr lang="en-US" b="0" i="1" smtClean="0">
                                  <a:solidFill>
                                    <a:srgbClr val="000000"/>
                                  </a:solidFill>
                                  <a:effectLst/>
                                  <a:latin typeface="Cambria Math" panose="02040503050406030204" pitchFamily="18" charset="0"/>
                                  <a:ea typeface="Cambria Math" panose="02040503050406030204" pitchFamily="18" charset="0"/>
                                </a:rPr>
                                <m:t>𝜃</m:t>
                              </m:r>
                            </m:e>
                          </m:d>
                          <m:r>
                            <a:rPr lang="en-US" b="0" i="1" smtClean="0">
                              <a:solidFill>
                                <a:srgbClr val="000000"/>
                              </a:solidFill>
                              <a:effectLst/>
                              <a:latin typeface="Cambria Math" panose="02040503050406030204" pitchFamily="18" charset="0"/>
                              <a:ea typeface="Cambria Math" panose="02040503050406030204" pitchFamily="18" charset="0"/>
                            </a:rPr>
                            <m:t>𝑝</m:t>
                          </m:r>
                          <m: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𝜃</m:t>
                          </m:r>
                          <m:r>
                            <a:rPr lang="en-US" b="0" i="1" smtClean="0">
                              <a:solidFill>
                                <a:srgbClr val="000000"/>
                              </a:solidFill>
                              <a:effectLst/>
                              <a:latin typeface="Cambria Math" panose="02040503050406030204" pitchFamily="18" charset="0"/>
                              <a:ea typeface="Cambria Math" panose="02040503050406030204" pitchFamily="18" charset="0"/>
                            </a:rPr>
                            <m:t>)</m:t>
                          </m:r>
                        </m:num>
                        <m:den>
                          <m:nary>
                            <m:naryPr>
                              <m:limLoc m:val="undOvr"/>
                              <m:subHide m:val="on"/>
                              <m:supHide m:val="on"/>
                              <m:ctrlPr>
                                <a:rPr lang="en-US" i="1" smtClean="0">
                                  <a:solidFill>
                                    <a:srgbClr val="000000"/>
                                  </a:solidFill>
                                  <a:effectLst/>
                                  <a:latin typeface="Cambria Math" panose="02040503050406030204" pitchFamily="18" charset="0"/>
                                </a:rPr>
                              </m:ctrlPr>
                            </m:naryPr>
                            <m:sub/>
                            <m:sup/>
                            <m:e>
                              <m:r>
                                <a:rPr lang="en-US" i="1">
                                  <a:solidFill>
                                    <a:srgbClr val="000000"/>
                                  </a:solidFill>
                                  <a:latin typeface="Cambria Math" panose="02040503050406030204" pitchFamily="18" charset="0"/>
                                </a:rPr>
                                <m:t>𝑝</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𝐷</m:t>
                                  </m:r>
                                </m:e>
                                <m:e>
                                  <m:r>
                                    <a:rPr lang="en-US" i="1">
                                      <a:solidFill>
                                        <a:srgbClr val="000000"/>
                                      </a:solidFill>
                                      <a:latin typeface="Cambria Math" panose="02040503050406030204" pitchFamily="18" charset="0"/>
                                      <a:ea typeface="Cambria Math" panose="02040503050406030204" pitchFamily="18" charset="0"/>
                                    </a:rPr>
                                    <m:t>𝜃</m:t>
                                  </m:r>
                                </m:e>
                              </m:d>
                              <m:r>
                                <a:rPr lang="en-US" i="1">
                                  <a:solidFill>
                                    <a:srgbClr val="000000"/>
                                  </a:solidFill>
                                  <a:latin typeface="Cambria Math" panose="02040503050406030204" pitchFamily="18" charset="0"/>
                                  <a:ea typeface="Cambria Math" panose="02040503050406030204" pitchFamily="18" charset="0"/>
                                </a:rPr>
                                <m:t>𝑝</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ea typeface="Cambria Math" panose="02040503050406030204" pitchFamily="18" charset="0"/>
                                </a:rPr>
                                <m:t>)</m:t>
                              </m:r>
                            </m:e>
                          </m:nary>
                          <m:r>
                            <a:rPr lang="en-US" b="0" i="1" smtClean="0">
                              <a:solidFill>
                                <a:srgbClr val="000000"/>
                              </a:solidFill>
                              <a:effectLst/>
                              <a:latin typeface="Cambria Math" panose="02040503050406030204" pitchFamily="18" charset="0"/>
                            </a:rPr>
                            <m:t>𝑑</m:t>
                          </m:r>
                          <m:r>
                            <a:rPr lang="en-US" b="0" i="1" smtClean="0">
                              <a:solidFill>
                                <a:srgbClr val="000000"/>
                              </a:solidFill>
                              <a:effectLst/>
                              <a:latin typeface="Cambria Math" panose="02040503050406030204" pitchFamily="18" charset="0"/>
                              <a:ea typeface="Cambria Math" panose="02040503050406030204" pitchFamily="18" charset="0"/>
                            </a:rPr>
                            <m:t>𝜃</m:t>
                          </m:r>
                        </m:den>
                      </m:f>
                    </m:oMath>
                  </m:oMathPara>
                </a14:m>
                <a:endParaRPr lang="en-US" dirty="0">
                  <a:solidFill>
                    <a:srgbClr val="000000"/>
                  </a:solidFill>
                  <a:effectLst/>
                  <a:latin typeface="Helvetica" pitchFamily="2" charset="0"/>
                </a:endParaRPr>
              </a:p>
              <a:p>
                <a:pPr marL="0" indent="0">
                  <a:buNone/>
                </a:pPr>
                <a:endParaRPr lang="en-US" dirty="0">
                  <a:solidFill>
                    <a:srgbClr val="000000"/>
                  </a:solidFill>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91C86CCC-94A8-3C7E-101F-44434333418E}"/>
                  </a:ext>
                </a:extLst>
              </p:cNvPr>
              <p:cNvSpPr>
                <a:spLocks noGrp="1" noRot="1" noChangeAspect="1" noMove="1" noResize="1" noEditPoints="1" noAdjustHandles="1" noChangeArrowheads="1" noChangeShapeType="1" noTextEdit="1"/>
              </p:cNvSpPr>
              <p:nvPr>
                <p:ph idx="1"/>
              </p:nvPr>
            </p:nvSpPr>
            <p:spPr>
              <a:xfrm>
                <a:off x="1451579" y="1853754"/>
                <a:ext cx="9603275" cy="4199727"/>
              </a:xfrm>
              <a:blipFill>
                <a:blip r:embed="rId2"/>
                <a:stretch>
                  <a:fillRect l="-264" t="-301" b="-11145"/>
                </a:stretch>
              </a:blipFill>
            </p:spPr>
            <p:txBody>
              <a:bodyPr/>
              <a:lstStyle/>
              <a:p>
                <a:r>
                  <a:rPr lang="en-US">
                    <a:noFill/>
                  </a:rPr>
                  <a:t> </a:t>
                </a:r>
              </a:p>
            </p:txBody>
          </p:sp>
        </mc:Fallback>
      </mc:AlternateContent>
    </p:spTree>
    <p:extLst>
      <p:ext uri="{BB962C8B-B14F-4D97-AF65-F5344CB8AC3E}">
        <p14:creationId xmlns:p14="http://schemas.microsoft.com/office/powerpoint/2010/main" val="70192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FB94-5702-38B4-6B5C-C0D9E79784D9}"/>
              </a:ext>
            </a:extLst>
          </p:cNvPr>
          <p:cNvSpPr>
            <a:spLocks noGrp="1"/>
          </p:cNvSpPr>
          <p:nvPr>
            <p:ph type="title"/>
          </p:nvPr>
        </p:nvSpPr>
        <p:spPr/>
        <p:txBody>
          <a:bodyPr/>
          <a:lstStyle/>
          <a:p>
            <a:r>
              <a:rPr lang="en-US" dirty="0">
                <a:solidFill>
                  <a:srgbClr val="000000"/>
                </a:solidFill>
                <a:effectLst/>
                <a:latin typeface="Helvetica" pitchFamily="2" charset="0"/>
              </a:rPr>
              <a:t>Bayesian learning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151553-A708-9867-40FD-FFA5A594B708}"/>
                  </a:ext>
                </a:extLst>
              </p:cNvPr>
              <p:cNvSpPr>
                <a:spLocks noGrp="1"/>
              </p:cNvSpPr>
              <p:nvPr>
                <p:ph idx="1"/>
              </p:nvPr>
            </p:nvSpPr>
            <p:spPr/>
            <p:txBody>
              <a:bodyPr>
                <a:normAutofit fontScale="92500" lnSpcReduction="20000"/>
              </a:bodyPr>
              <a:lstStyle/>
              <a:p>
                <a:pPr algn="just"/>
                <a:r>
                  <a:rPr lang="en-US" dirty="0">
                    <a:solidFill>
                      <a:srgbClr val="000000"/>
                    </a:solidFill>
                    <a:effectLst/>
                    <a:latin typeface="Helvetica" pitchFamily="2" charset="0"/>
                  </a:rPr>
                  <a:t>The likelihood </a:t>
                </a:r>
                <a14:m>
                  <m:oMath xmlns:m="http://schemas.openxmlformats.org/officeDocument/2006/math">
                    <m:r>
                      <a:rPr lang="en-US" i="1">
                        <a:solidFill>
                          <a:srgbClr val="000000"/>
                        </a:solidFill>
                        <a:latin typeface="Cambria Math" panose="02040503050406030204" pitchFamily="18" charset="0"/>
                      </a:rPr>
                      <m:t>𝑝</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𝐷</m:t>
                        </m:r>
                        <m:r>
                          <a:rPr lang="en-US" i="1">
                            <a:solidFill>
                              <a:srgbClr val="000000"/>
                            </a:solidFill>
                            <a:latin typeface="Cambria Math" panose="02040503050406030204" pitchFamily="18" charset="0"/>
                          </a:rPr>
                          <m:t> | </m:t>
                        </m:r>
                        <m:r>
                          <a:rPr lang="en-US" i="1">
                            <a:solidFill>
                              <a:srgbClr val="000000"/>
                            </a:solidFill>
                            <a:latin typeface="Cambria Math" panose="02040503050406030204" pitchFamily="18" charset="0"/>
                            <a:ea typeface="Cambria Math" panose="02040503050406030204" pitchFamily="18" charset="0"/>
                          </a:rPr>
                          <m:t>𝜃</m:t>
                        </m:r>
                      </m:e>
                    </m:d>
                  </m:oMath>
                </a14:m>
                <a:r>
                  <a:rPr lang="el-GR" dirty="0">
                    <a:solidFill>
                      <a:srgbClr val="000000"/>
                    </a:solidFill>
                    <a:effectLst/>
                    <a:latin typeface="Helvetica" pitchFamily="2" charset="0"/>
                  </a:rPr>
                  <a:t> </a:t>
                </a:r>
                <a:r>
                  <a:rPr lang="en-US" dirty="0">
                    <a:solidFill>
                      <a:srgbClr val="000000"/>
                    </a:solidFill>
                    <a:effectLst/>
                    <a:latin typeface="Helvetica" pitchFamily="2" charset="0"/>
                  </a:rPr>
                  <a:t>is the probability of seeing the data given certain parameters. Together with the </a:t>
                </a:r>
                <a:r>
                  <a:rPr lang="en-US" dirty="0" err="1">
                    <a:solidFill>
                      <a:srgbClr val="000000"/>
                    </a:solidFill>
                    <a:effectLst/>
                    <a:latin typeface="Helvetica" pitchFamily="2" charset="0"/>
                  </a:rPr>
                  <a:t>normalisation</a:t>
                </a:r>
                <a:r>
                  <a:rPr lang="en-US" dirty="0">
                    <a:solidFill>
                      <a:srgbClr val="000000"/>
                    </a:solidFill>
                    <a:effectLst/>
                    <a:latin typeface="Helvetica" pitchFamily="2" charset="0"/>
                  </a:rPr>
                  <a:t> factor </a:t>
                </a:r>
                <a14:m>
                  <m:oMath xmlns:m="http://schemas.openxmlformats.org/officeDocument/2006/math">
                    <m:r>
                      <m:rPr>
                        <m:sty m:val="p"/>
                      </m:rPr>
                      <a:rPr lang="en-US" b="0" i="0" smtClean="0">
                        <a:solidFill>
                          <a:srgbClr val="000000"/>
                        </a:solidFill>
                        <a:effectLst/>
                        <a:latin typeface="Cambria Math" panose="02040503050406030204" pitchFamily="18" charset="0"/>
                      </a:rPr>
                      <m:t>p</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𝐷</m:t>
                        </m:r>
                      </m:e>
                    </m:d>
                    <m:r>
                      <a:rPr lang="en-US" b="0" i="1" smtClean="0">
                        <a:solidFill>
                          <a:srgbClr val="000000"/>
                        </a:solidFill>
                        <a:effectLst/>
                        <a:latin typeface="Cambria Math" panose="02040503050406030204" pitchFamily="18" charset="0"/>
                      </a:rPr>
                      <m:t>=</m:t>
                    </m:r>
                    <m:nary>
                      <m:naryPr>
                        <m:limLoc m:val="undOvr"/>
                        <m:subHide m:val="on"/>
                        <m:supHide m:val="on"/>
                        <m:ctrlPr>
                          <a:rPr lang="en-US" b="0" i="1" smtClean="0">
                            <a:solidFill>
                              <a:srgbClr val="000000"/>
                            </a:solidFill>
                            <a:effectLst/>
                            <a:latin typeface="Cambria Math" panose="02040503050406030204" pitchFamily="18" charset="0"/>
                          </a:rPr>
                        </m:ctrlPr>
                      </m:naryPr>
                      <m:sub/>
                      <m:sup/>
                      <m:e>
                        <m:r>
                          <a:rPr lang="en-US" i="1">
                            <a:solidFill>
                              <a:srgbClr val="000000"/>
                            </a:solidFill>
                            <a:latin typeface="Cambria Math" panose="02040503050406030204" pitchFamily="18" charset="0"/>
                          </a:rPr>
                          <m:t>𝑝</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𝐷</m:t>
                            </m:r>
                            <m:r>
                              <a:rPr lang="en-US" i="1">
                                <a:solidFill>
                                  <a:srgbClr val="000000"/>
                                </a:solidFill>
                                <a:latin typeface="Cambria Math" panose="02040503050406030204" pitchFamily="18" charset="0"/>
                              </a:rPr>
                              <m:t> | </m:t>
                            </m:r>
                            <m:r>
                              <a:rPr lang="en-US" i="1">
                                <a:solidFill>
                                  <a:srgbClr val="000000"/>
                                </a:solidFill>
                                <a:latin typeface="Cambria Math" panose="02040503050406030204" pitchFamily="18" charset="0"/>
                                <a:ea typeface="Cambria Math" panose="02040503050406030204" pitchFamily="18" charset="0"/>
                              </a:rPr>
                              <m:t>𝜃</m:t>
                            </m:r>
                          </m:e>
                        </m:d>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𝑝</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𝜃</m:t>
                        </m:r>
                      </m:e>
                    </m:nary>
                    <m:r>
                      <a:rPr lang="en-US" b="0" i="1" smtClean="0">
                        <a:solidFill>
                          <a:srgbClr val="000000"/>
                        </a:solidFill>
                        <a:effectLst/>
                        <a:latin typeface="Cambria Math" panose="02040503050406030204" pitchFamily="18" charset="0"/>
                      </a:rPr>
                      <m:t> </m:t>
                    </m:r>
                  </m:oMath>
                </a14:m>
                <a:r>
                  <a:rPr lang="en-US" dirty="0">
                    <a:solidFill>
                      <a:srgbClr val="000000"/>
                    </a:solidFill>
                    <a:effectLst/>
                    <a:latin typeface="Helvetica" pitchFamily="2" charset="0"/>
                  </a:rPr>
                  <a:t>we get the desired posterior </a:t>
                </a:r>
                <a14:m>
                  <m:oMath xmlns:m="http://schemas.openxmlformats.org/officeDocument/2006/math">
                    <m:r>
                      <a:rPr lang="en-US" i="1">
                        <a:solidFill>
                          <a:srgbClr val="000000"/>
                        </a:solidFill>
                        <a:latin typeface="Cambria Math" panose="02040503050406030204" pitchFamily="18" charset="0"/>
                      </a:rPr>
                      <m:t>𝑝</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𝐷</m:t>
                        </m:r>
                      </m:e>
                    </m:d>
                    <m:r>
                      <a:rPr lang="en-US" i="1">
                        <a:solidFill>
                          <a:srgbClr val="000000"/>
                        </a:solidFill>
                        <a:latin typeface="Cambria Math" panose="02040503050406030204" pitchFamily="18" charset="0"/>
                        <a:ea typeface="Cambria Math" panose="02040503050406030204" pitchFamily="18" charset="0"/>
                      </a:rPr>
                      <m:t> </m:t>
                    </m:r>
                  </m:oMath>
                </a14:m>
                <a:r>
                  <a:rPr lang="en-US" dirty="0">
                    <a:solidFill>
                      <a:srgbClr val="000000"/>
                    </a:solidFill>
                    <a:effectLst/>
                    <a:latin typeface="Helvetica" pitchFamily="2" charset="0"/>
                  </a:rPr>
                  <a:t>which is the probability of parameters </a:t>
                </a:r>
                <a:r>
                  <a:rPr lang="el-GR" dirty="0">
                    <a:solidFill>
                      <a:srgbClr val="000000"/>
                    </a:solidFill>
                    <a:effectLst/>
                    <a:latin typeface="Helvetica" pitchFamily="2" charset="0"/>
                  </a:rPr>
                  <a:t>θ </a:t>
                </a:r>
                <a:r>
                  <a:rPr lang="en-US" dirty="0">
                    <a:solidFill>
                      <a:srgbClr val="000000"/>
                    </a:solidFill>
                    <a:effectLst/>
                    <a:latin typeface="Helvetica" pitchFamily="2" charset="0"/>
                  </a:rPr>
                  <a:t>after seeing the data.</a:t>
                </a:r>
              </a:p>
              <a:p>
                <a:pPr marL="0" indent="0" algn="just">
                  <a:buNone/>
                </a:pPr>
                <a14:m>
                  <m:oMathPara xmlns:m="http://schemas.openxmlformats.org/officeDocument/2006/math">
                    <m:oMathParaPr>
                      <m:jc m:val="centerGroup"/>
                    </m:oMathParaPr>
                    <m:oMath xmlns:m="http://schemas.openxmlformats.org/officeDocument/2006/math">
                      <m:r>
                        <a:rPr lang="en-US" b="0" i="1" smtClean="0">
                          <a:solidFill>
                            <a:srgbClr val="000000"/>
                          </a:solidFill>
                          <a:effectLst/>
                          <a:latin typeface="Cambria Math" panose="02040503050406030204" pitchFamily="18" charset="0"/>
                        </a:rPr>
                        <m:t>𝑝</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𝐷</m:t>
                          </m:r>
                          <m:r>
                            <a:rPr lang="en-US" b="0" i="1" smtClean="0">
                              <a:solidFill>
                                <a:srgbClr val="000000"/>
                              </a:solidFill>
                              <a:effectLst/>
                              <a:latin typeface="Cambria Math" panose="02040503050406030204" pitchFamily="18" charset="0"/>
                            </a:rPr>
                            <m:t> | </m:t>
                          </m:r>
                          <m:r>
                            <a:rPr lang="en-US" b="0" i="1" smtClean="0">
                              <a:solidFill>
                                <a:srgbClr val="000000"/>
                              </a:solidFill>
                              <a:effectLst/>
                              <a:latin typeface="Cambria Math" panose="02040503050406030204" pitchFamily="18" charset="0"/>
                              <a:ea typeface="Cambria Math" panose="02040503050406030204" pitchFamily="18" charset="0"/>
                            </a:rPr>
                            <m:t>𝜃</m:t>
                          </m:r>
                        </m:e>
                      </m:d>
                      <m:r>
                        <a:rPr lang="en-US" b="0" i="1" smtClean="0">
                          <a:solidFill>
                            <a:srgbClr val="000000"/>
                          </a:solidFill>
                          <a:effectLst/>
                          <a:latin typeface="Cambria Math" panose="02040503050406030204" pitchFamily="18" charset="0"/>
                        </a:rPr>
                        <m:t>=</m:t>
                      </m:r>
                      <m:nary>
                        <m:naryPr>
                          <m:chr m:val="∏"/>
                          <m:supHide m:val="on"/>
                          <m:ctrlPr>
                            <a:rPr lang="en-US" i="1" smtClean="0">
                              <a:solidFill>
                                <a:srgbClr val="000000"/>
                              </a:solidFill>
                              <a:effectLst/>
                              <a:latin typeface="Cambria Math" panose="02040503050406030204" pitchFamily="18" charset="0"/>
                            </a:rPr>
                          </m:ctrlPr>
                        </m:naryPr>
                        <m:sub>
                          <m:r>
                            <m:rPr>
                              <m:brk m:alnAt="7"/>
                            </m:rPr>
                            <a:rPr lang="en-US" b="0" i="1" smtClean="0">
                              <a:solidFill>
                                <a:srgbClr val="000000"/>
                              </a:solidFill>
                              <a:effectLst/>
                              <a:latin typeface="Cambria Math" panose="02040503050406030204" pitchFamily="18" charset="0"/>
                            </a:rPr>
                            <m:t>𝑚</m:t>
                          </m:r>
                        </m:sub>
                        <m:sup/>
                        <m:e>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𝑝</m:t>
                              </m:r>
                            </m:e>
                            <m:sub>
                              <m:r>
                                <a:rPr lang="en-US" i="1" smtClean="0">
                                  <a:solidFill>
                                    <a:srgbClr val="000000"/>
                                  </a:solidFill>
                                  <a:effectLst/>
                                  <a:latin typeface="Cambria Math" panose="02040503050406030204" pitchFamily="18" charset="0"/>
                                  <a:ea typeface="Cambria Math" panose="02040503050406030204" pitchFamily="18" charset="0"/>
                                </a:rPr>
                                <m:t>𝜃</m:t>
                              </m:r>
                            </m:sub>
                          </m:sSub>
                          <m:r>
                            <a:rPr lang="en-US" b="0" i="1" smtClean="0">
                              <a:solidFill>
                                <a:srgbClr val="000000"/>
                              </a:solidFill>
                              <a:effectLst/>
                              <a:latin typeface="Cambria Math" panose="02040503050406030204" pitchFamily="18" charset="0"/>
                            </a:rPr>
                            <m:t>(</m:t>
                          </m:r>
                          <m:sSup>
                            <m:sSupPr>
                              <m:ctrlPr>
                                <a:rPr lang="en-US" b="0" i="1" smtClean="0">
                                  <a:solidFill>
                                    <a:srgbClr val="000000"/>
                                  </a:solidFill>
                                  <a:effectLst/>
                                  <a:latin typeface="Cambria Math" panose="02040503050406030204" pitchFamily="18" charset="0"/>
                                </a:rPr>
                              </m:ctrlPr>
                            </m:sSupPr>
                            <m:e>
                              <m:r>
                                <a:rPr lang="en-US" b="0" i="1" smtClean="0">
                                  <a:solidFill>
                                    <a:srgbClr val="000000"/>
                                  </a:solidFill>
                                  <a:effectLst/>
                                  <a:latin typeface="Cambria Math" panose="02040503050406030204" pitchFamily="18" charset="0"/>
                                </a:rPr>
                                <m:t>𝑥</m:t>
                              </m:r>
                            </m:e>
                            <m:sup>
                              <m:r>
                                <a:rPr lang="en-US" b="0" i="1" smtClean="0">
                                  <a:solidFill>
                                    <a:srgbClr val="000000"/>
                                  </a:solidFill>
                                  <a:effectLst/>
                                  <a:latin typeface="Cambria Math" panose="02040503050406030204" pitchFamily="18" charset="0"/>
                                </a:rPr>
                                <m:t>𝑚</m:t>
                              </m:r>
                            </m:sup>
                          </m:sSup>
                          <m:r>
                            <a:rPr lang="en-US" b="0" i="1" smtClean="0">
                              <a:solidFill>
                                <a:srgbClr val="000000"/>
                              </a:solidFill>
                              <a:effectLst/>
                              <a:latin typeface="Cambria Math" panose="02040503050406030204" pitchFamily="18" charset="0"/>
                            </a:rPr>
                            <m:t>)</m:t>
                          </m:r>
                        </m:e>
                      </m:nary>
                    </m:oMath>
                  </m:oMathPara>
                </a14:m>
                <a:endParaRPr lang="en-US" dirty="0">
                  <a:solidFill>
                    <a:srgbClr val="000000"/>
                  </a:solidFill>
                  <a:effectLst/>
                  <a:latin typeface="Helvetica" pitchFamily="2" charset="0"/>
                </a:endParaRPr>
              </a:p>
              <a:p>
                <a:r>
                  <a:rPr lang="en-US" dirty="0">
                    <a:solidFill>
                      <a:srgbClr val="000000"/>
                    </a:solidFill>
                    <a:effectLst/>
                    <a:latin typeface="Helvetica" pitchFamily="2" charset="0"/>
                  </a:rPr>
                  <a:t>It is standard practice to take the logarithm of the likelihood and </a:t>
                </a:r>
                <a:r>
                  <a:rPr lang="en-US" dirty="0" err="1">
                    <a:solidFill>
                      <a:srgbClr val="000000"/>
                    </a:solidFill>
                    <a:effectLst/>
                    <a:latin typeface="Helvetica" pitchFamily="2" charset="0"/>
                  </a:rPr>
                  <a:t>maximise</a:t>
                </a:r>
                <a:r>
                  <a:rPr lang="en-US" dirty="0">
                    <a:solidFill>
                      <a:srgbClr val="000000"/>
                    </a:solidFill>
                    <a:effectLst/>
                    <a:latin typeface="Helvetica" pitchFamily="2" charset="0"/>
                  </a:rPr>
                  <a:t> the log-likelihood</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solidFill>
                            <a:srgbClr val="000000"/>
                          </a:solidFill>
                          <a:effectLst/>
                          <a:latin typeface="Cambria Math" panose="02040503050406030204" pitchFamily="18" charset="0"/>
                        </a:rPr>
                        <m:t>log</m:t>
                      </m:r>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𝑝</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𝐷</m:t>
                          </m:r>
                          <m:r>
                            <a:rPr lang="en-US" b="0" i="1" smtClean="0">
                              <a:solidFill>
                                <a:srgbClr val="000000"/>
                              </a:solidFill>
                              <a:effectLst/>
                              <a:latin typeface="Cambria Math" panose="02040503050406030204" pitchFamily="18" charset="0"/>
                            </a:rPr>
                            <m:t> | </m:t>
                          </m:r>
                          <m:r>
                            <a:rPr lang="en-US" b="0" i="1" smtClean="0">
                              <a:solidFill>
                                <a:srgbClr val="000000"/>
                              </a:solidFill>
                              <a:effectLst/>
                              <a:latin typeface="Cambria Math" panose="02040503050406030204" pitchFamily="18" charset="0"/>
                              <a:ea typeface="Cambria Math" panose="02040503050406030204" pitchFamily="18" charset="0"/>
                            </a:rPr>
                            <m:t>𝜃</m:t>
                          </m:r>
                        </m:e>
                      </m:d>
                      <m: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rPr>
                        <m:t>=</m:t>
                      </m:r>
                      <m:nary>
                        <m:naryPr>
                          <m:chr m:val="∑"/>
                          <m:supHide m:val="on"/>
                          <m:ctrlPr>
                            <a:rPr lang="en-US" b="0" i="1" smtClean="0">
                              <a:solidFill>
                                <a:srgbClr val="000000"/>
                              </a:solidFill>
                              <a:effectLst/>
                              <a:latin typeface="Cambria Math" panose="02040503050406030204" pitchFamily="18" charset="0"/>
                            </a:rPr>
                          </m:ctrlPr>
                        </m:naryPr>
                        <m:sub>
                          <m:r>
                            <m:rPr>
                              <m:brk m:alnAt="7"/>
                            </m:rPr>
                            <a:rPr lang="en-US" b="0" i="1" smtClean="0">
                              <a:solidFill>
                                <a:srgbClr val="000000"/>
                              </a:solidFill>
                              <a:effectLst/>
                              <a:latin typeface="Cambria Math" panose="02040503050406030204" pitchFamily="18" charset="0"/>
                            </a:rPr>
                            <m:t>𝑚</m:t>
                          </m:r>
                        </m:sub>
                        <m:sup/>
                        <m:e>
                          <m:r>
                            <m:rPr>
                              <m:sty m:val="p"/>
                            </m:rPr>
                            <a:rPr lang="en-US" b="0" i="0" smtClean="0">
                              <a:solidFill>
                                <a:srgbClr val="000000"/>
                              </a:solidFill>
                              <a:effectLst/>
                              <a:latin typeface="Cambria Math" panose="02040503050406030204" pitchFamily="18" charset="0"/>
                            </a:rPr>
                            <m:t>log</m:t>
                          </m:r>
                          <m:r>
                            <a:rPr lang="en-US" b="0" i="1" smtClean="0">
                              <a:solidFill>
                                <a:srgbClr val="000000"/>
                              </a:solidFill>
                              <a:effectLst/>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𝑝</m:t>
                              </m:r>
                            </m:e>
                            <m:sub>
                              <m:r>
                                <a:rPr lang="en-US" i="1">
                                  <a:solidFill>
                                    <a:srgbClr val="000000"/>
                                  </a:solidFill>
                                  <a:latin typeface="Cambria Math" panose="02040503050406030204" pitchFamily="18" charset="0"/>
                                  <a:ea typeface="Cambria Math" panose="02040503050406030204" pitchFamily="18" charset="0"/>
                                </a:rPr>
                                <m:t>𝜃</m:t>
                              </m:r>
                            </m:sub>
                          </m:sSub>
                          <m:d>
                            <m:dPr>
                              <m:ctrlPr>
                                <a:rPr lang="en-US" i="1">
                                  <a:solidFill>
                                    <a:srgbClr val="000000"/>
                                  </a:solidFill>
                                  <a:latin typeface="Cambria Math" panose="02040503050406030204" pitchFamily="18" charset="0"/>
                                  <a:ea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𝑥</m:t>
                                  </m:r>
                                </m:e>
                                <m:sup>
                                  <m:r>
                                    <a:rPr lang="en-US" i="1">
                                      <a:solidFill>
                                        <a:srgbClr val="000000"/>
                                      </a:solidFill>
                                      <a:latin typeface="Cambria Math" panose="02040503050406030204" pitchFamily="18" charset="0"/>
                                    </a:rPr>
                                    <m:t>𝑚</m:t>
                                  </m:r>
                                </m:sup>
                              </m:sSup>
                            </m:e>
                          </m:d>
                          <m:r>
                            <a:rPr lang="en-US" b="0" i="1" smtClean="0">
                              <a:solidFill>
                                <a:srgbClr val="000000"/>
                              </a:solidFill>
                              <a:latin typeface="Cambria Math" panose="02040503050406030204" pitchFamily="18" charset="0"/>
                            </a:rPr>
                            <m:t>)</m:t>
                          </m:r>
                        </m:e>
                      </m:nary>
                    </m:oMath>
                  </m:oMathPara>
                </a14:m>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pPr marL="0" indent="0" algn="just">
                  <a:buNone/>
                </a:pPr>
                <a:endParaRPr lang="en-US" dirty="0">
                  <a:solidFill>
                    <a:srgbClr val="000000"/>
                  </a:solidFill>
                  <a:effectLst/>
                  <a:latin typeface="Helvetica" pitchFamily="2" charset="0"/>
                </a:endParaRPr>
              </a:p>
              <a:p>
                <a:pPr algn="just"/>
                <a:endParaRPr lang="en-US" dirty="0"/>
              </a:p>
            </p:txBody>
          </p:sp>
        </mc:Choice>
        <mc:Fallback xmlns="">
          <p:sp>
            <p:nvSpPr>
              <p:cNvPr id="3" name="Content Placeholder 2">
                <a:extLst>
                  <a:ext uri="{FF2B5EF4-FFF2-40B4-BE49-F238E27FC236}">
                    <a16:creationId xmlns:a16="http://schemas.microsoft.com/office/drawing/2014/main" id="{E6151553-A708-9867-40FD-FFA5A594B708}"/>
                  </a:ext>
                </a:extLst>
              </p:cNvPr>
              <p:cNvSpPr>
                <a:spLocks noGrp="1" noRot="1" noChangeAspect="1" noMove="1" noResize="1" noEditPoints="1" noAdjustHandles="1" noChangeArrowheads="1" noChangeShapeType="1" noTextEdit="1"/>
              </p:cNvSpPr>
              <p:nvPr>
                <p:ph idx="1"/>
              </p:nvPr>
            </p:nvSpPr>
            <p:spPr>
              <a:blipFill>
                <a:blip r:embed="rId2"/>
                <a:stretch>
                  <a:fillRect l="-528" t="-8791" r="-661" b="-38828"/>
                </a:stretch>
              </a:blipFill>
            </p:spPr>
            <p:txBody>
              <a:bodyPr/>
              <a:lstStyle/>
              <a:p>
                <a:r>
                  <a:rPr lang="en-US">
                    <a:noFill/>
                  </a:rPr>
                  <a:t> </a:t>
                </a:r>
              </a:p>
            </p:txBody>
          </p:sp>
        </mc:Fallback>
      </mc:AlternateContent>
    </p:spTree>
    <p:extLst>
      <p:ext uri="{BB962C8B-B14F-4D97-AF65-F5344CB8AC3E}">
        <p14:creationId xmlns:p14="http://schemas.microsoft.com/office/powerpoint/2010/main" val="2313526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EB41-8107-668C-E53E-52664ADBBF40}"/>
              </a:ext>
            </a:extLst>
          </p:cNvPr>
          <p:cNvSpPr>
            <a:spLocks noGrp="1"/>
          </p:cNvSpPr>
          <p:nvPr>
            <p:ph type="title"/>
          </p:nvPr>
        </p:nvSpPr>
        <p:spPr/>
        <p:txBody>
          <a:bodyPr/>
          <a:lstStyle/>
          <a:p>
            <a:r>
              <a:rPr lang="en-US" dirty="0">
                <a:solidFill>
                  <a:srgbClr val="000000"/>
                </a:solidFill>
                <a:effectLst/>
                <a:latin typeface="Helvetica" pitchFamily="2" charset="0"/>
              </a:rPr>
              <a:t>Methods in Machine Learning</a:t>
            </a:r>
            <a:endParaRPr lang="en-US" dirty="0"/>
          </a:p>
        </p:txBody>
      </p:sp>
      <p:pic>
        <p:nvPicPr>
          <p:cNvPr id="4" name="Picture 3">
            <a:extLst>
              <a:ext uri="{FF2B5EF4-FFF2-40B4-BE49-F238E27FC236}">
                <a16:creationId xmlns:a16="http://schemas.microsoft.com/office/drawing/2014/main" id="{B1D5420A-C43F-1375-FFE5-FCF5D3E02984}"/>
              </a:ext>
            </a:extLst>
          </p:cNvPr>
          <p:cNvPicPr>
            <a:picLocks noChangeAspect="1"/>
          </p:cNvPicPr>
          <p:nvPr/>
        </p:nvPicPr>
        <p:blipFill>
          <a:blip r:embed="rId2"/>
          <a:stretch>
            <a:fillRect/>
          </a:stretch>
        </p:blipFill>
        <p:spPr>
          <a:xfrm>
            <a:off x="2432198" y="1424829"/>
            <a:ext cx="7327604" cy="5294922"/>
          </a:xfrm>
          <a:prstGeom prst="rect">
            <a:avLst/>
          </a:prstGeom>
        </p:spPr>
      </p:pic>
    </p:spTree>
    <p:extLst>
      <p:ext uri="{BB962C8B-B14F-4D97-AF65-F5344CB8AC3E}">
        <p14:creationId xmlns:p14="http://schemas.microsoft.com/office/powerpoint/2010/main" val="3256234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A2F3-A1CA-D807-245F-4E8F49D5854A}"/>
              </a:ext>
            </a:extLst>
          </p:cNvPr>
          <p:cNvSpPr>
            <a:spLocks noGrp="1"/>
          </p:cNvSpPr>
          <p:nvPr>
            <p:ph type="title"/>
          </p:nvPr>
        </p:nvSpPr>
        <p:spPr/>
        <p:txBody>
          <a:bodyPr/>
          <a:lstStyle/>
          <a:p>
            <a:r>
              <a:rPr lang="en-US" dirty="0">
                <a:solidFill>
                  <a:srgbClr val="000000"/>
                </a:solidFill>
                <a:effectLst/>
                <a:latin typeface="Helvetica" pitchFamily="2" charset="0"/>
              </a:rPr>
              <a:t>Linear Models</a:t>
            </a:r>
            <a:br>
              <a:rPr lang="en-US" dirty="0">
                <a:solidFill>
                  <a:srgbClr val="000000"/>
                </a:solidFill>
                <a:effectLst/>
                <a:latin typeface="Helvetica" pitchFamily="2"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05D44E-0ED6-C9C3-134D-0E39413E5478}"/>
                  </a:ext>
                </a:extLst>
              </p:cNvPr>
              <p:cNvSpPr>
                <a:spLocks noGrp="1"/>
              </p:cNvSpPr>
              <p:nvPr>
                <p:ph idx="1"/>
              </p:nvPr>
            </p:nvSpPr>
            <p:spPr/>
            <p:txBody>
              <a:bodyPr>
                <a:normAutofit fontScale="92500" lnSpcReduction="10000"/>
              </a:bodyPr>
              <a:lstStyle/>
              <a:p>
                <a:r>
                  <a:rPr lang="en-US" dirty="0">
                    <a:solidFill>
                      <a:srgbClr val="000000"/>
                    </a:solidFill>
                    <a:effectLst/>
                    <a:latin typeface="Helvetica" pitchFamily="2" charset="0"/>
                  </a:rPr>
                  <a:t>Linear models are deterministic models and are used for classification or regression tasks in supervised learning.</a:t>
                </a:r>
              </a:p>
              <a:p>
                <a:r>
                  <a:rPr lang="en-US" dirty="0">
                    <a:solidFill>
                      <a:srgbClr val="000000"/>
                    </a:solidFill>
                    <a:effectLst/>
                    <a:latin typeface="Helvetica" pitchFamily="2" charset="0"/>
                  </a:rPr>
                  <a:t>The model function used in linear regression is an inner product between the data inputs and some trainable parameters. </a:t>
                </a:r>
              </a:p>
              <a:p>
                <a:r>
                  <a:rPr lang="en-US" dirty="0">
                    <a:solidFill>
                      <a:srgbClr val="000000"/>
                    </a:solidFill>
                    <a:effectLst/>
                    <a:latin typeface="Helvetica" pitchFamily="2" charset="0"/>
                  </a:rPr>
                  <a:t>Typically, linear models take N-dimensional real-valued vectors, and we will therefore use bold notation </a:t>
                </a:r>
                <a14:m>
                  <m:oMath xmlns:m="http://schemas.openxmlformats.org/officeDocument/2006/math">
                    <m:r>
                      <a:rPr lang="en-US" b="0" i="1" smtClean="0">
                        <a:solidFill>
                          <a:srgbClr val="000000"/>
                        </a:solidFill>
                        <a:effectLst/>
                        <a:latin typeface="Cambria Math" panose="02040503050406030204" pitchFamily="18" charset="0"/>
                      </a:rPr>
                      <m:t>𝑋</m:t>
                    </m:r>
                    <m:r>
                      <a:rPr lang="en-US" b="0" i="1" smtClean="0">
                        <a:solidFill>
                          <a:srgbClr val="000000"/>
                        </a:solidFill>
                        <a:effectLst/>
                        <a:latin typeface="Cambria Math" panose="02040503050406030204" pitchFamily="18" charset="0"/>
                        <a:ea typeface="Cambria Math" panose="02040503050406030204" pitchFamily="18" charset="0"/>
                      </a:rPr>
                      <m:t>∈</m:t>
                    </m:r>
                    <m:sSup>
                      <m:sSupPr>
                        <m:ctrlPr>
                          <a:rPr lang="en-US" b="0" i="1" smtClean="0">
                            <a:solidFill>
                              <a:srgbClr val="000000"/>
                            </a:solidFill>
                            <a:effectLst/>
                            <a:latin typeface="Cambria Math" panose="02040503050406030204" pitchFamily="18" charset="0"/>
                            <a:ea typeface="Cambria Math" panose="02040503050406030204" pitchFamily="18" charset="0"/>
                          </a:rPr>
                        </m:ctrlPr>
                      </m:sSupPr>
                      <m:e>
                        <m:r>
                          <a:rPr lang="en-US" b="0" i="1" smtClean="0">
                            <a:solidFill>
                              <a:srgbClr val="000000"/>
                            </a:solidFill>
                            <a:effectLst/>
                            <a:latin typeface="Cambria Math" panose="02040503050406030204" pitchFamily="18" charset="0"/>
                            <a:ea typeface="Cambria Math" panose="02040503050406030204" pitchFamily="18" charset="0"/>
                          </a:rPr>
                          <m:t>𝑅</m:t>
                        </m:r>
                      </m:e>
                      <m:sup>
                        <m:r>
                          <a:rPr lang="en-US" b="0" i="1" smtClean="0">
                            <a:solidFill>
                              <a:srgbClr val="000000"/>
                            </a:solidFill>
                            <a:effectLst/>
                            <a:latin typeface="Cambria Math" panose="02040503050406030204" pitchFamily="18" charset="0"/>
                            <a:ea typeface="Cambria Math" panose="02040503050406030204" pitchFamily="18" charset="0"/>
                          </a:rPr>
                          <m:t>𝑁</m:t>
                        </m:r>
                      </m:sup>
                    </m:sSup>
                  </m:oMath>
                </a14:m>
                <a:r>
                  <a:rPr lang="en-US" dirty="0">
                    <a:solidFill>
                      <a:srgbClr val="000000"/>
                    </a:solidFill>
                    <a:effectLst/>
                    <a:latin typeface="Helvetica" pitchFamily="2" charset="0"/>
                  </a:rPr>
                  <a:t> and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rPr>
                      <m:t>W</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𝑅</m:t>
                        </m:r>
                      </m:e>
                      <m:sup>
                        <m:r>
                          <a:rPr lang="en-US" i="1">
                            <a:solidFill>
                              <a:srgbClr val="000000"/>
                            </a:solidFill>
                            <a:latin typeface="Cambria Math" panose="02040503050406030204" pitchFamily="18" charset="0"/>
                            <a:ea typeface="Cambria Math" panose="02040503050406030204" pitchFamily="18" charset="0"/>
                          </a:rPr>
                          <m:t>𝑁</m:t>
                        </m:r>
                      </m:sup>
                    </m:sSup>
                  </m:oMath>
                </a14:m>
                <a:r>
                  <a:rPr lang="en-US" dirty="0">
                    <a:solidFill>
                      <a:srgbClr val="000000"/>
                    </a:solidFill>
                    <a:effectLst/>
                    <a:latin typeface="Helvetica" pitchFamily="2" charset="0"/>
                  </a:rPr>
                  <a:t> as:</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0000"/>
                          </a:solidFill>
                          <a:effectLst/>
                          <a:latin typeface="Cambria Math" panose="02040503050406030204" pitchFamily="18" charset="0"/>
                        </a:rPr>
                        <m:t>𝑓</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𝑥</m:t>
                          </m:r>
                          <m:r>
                            <a:rPr lang="en-US" b="0" i="1" smtClean="0">
                              <a:solidFill>
                                <a:srgbClr val="000000"/>
                              </a:solidFill>
                              <a:effectLst/>
                              <a:latin typeface="Cambria Math" panose="02040503050406030204" pitchFamily="18" charset="0"/>
                            </a:rPr>
                            <m:t>, </m:t>
                          </m:r>
                          <m:r>
                            <a:rPr lang="en-US" b="0" i="1" smtClean="0">
                              <a:solidFill>
                                <a:srgbClr val="000000"/>
                              </a:solidFill>
                              <a:effectLst/>
                              <a:latin typeface="Cambria Math" panose="02040503050406030204" pitchFamily="18" charset="0"/>
                            </a:rPr>
                            <m:t>𝑤</m:t>
                          </m:r>
                        </m:e>
                      </m:d>
                      <m:r>
                        <a:rPr lang="en-US" b="0" i="1" smtClean="0">
                          <a:solidFill>
                            <a:srgbClr val="000000"/>
                          </a:solidFill>
                          <a:effectLst/>
                          <a:latin typeface="Cambria Math" panose="02040503050406030204" pitchFamily="18" charset="0"/>
                        </a:rPr>
                        <m:t>= &lt;</m:t>
                      </m:r>
                      <m:r>
                        <a:rPr lang="en-US" b="0" i="1" smtClean="0">
                          <a:solidFill>
                            <a:srgbClr val="000000"/>
                          </a:solidFill>
                          <a:effectLst/>
                          <a:latin typeface="Cambria Math" panose="02040503050406030204" pitchFamily="18" charset="0"/>
                        </a:rPr>
                        <m:t>𝑥</m:t>
                      </m:r>
                      <m:r>
                        <a:rPr lang="en-US" b="0" i="1" smtClean="0">
                          <a:solidFill>
                            <a:srgbClr val="000000"/>
                          </a:solidFill>
                          <a:effectLst/>
                          <a:latin typeface="Cambria Math" panose="02040503050406030204" pitchFamily="18" charset="0"/>
                        </a:rPr>
                        <m:t>, </m:t>
                      </m:r>
                      <m:r>
                        <a:rPr lang="en-US" b="0" i="1" smtClean="0">
                          <a:solidFill>
                            <a:srgbClr val="000000"/>
                          </a:solidFill>
                          <a:effectLst/>
                          <a:latin typeface="Cambria Math" panose="02040503050406030204" pitchFamily="18" charset="0"/>
                        </a:rPr>
                        <m:t>𝑤</m:t>
                      </m:r>
                      <m:r>
                        <a:rPr lang="en-US" b="0" i="1" smtClean="0">
                          <a:solidFill>
                            <a:srgbClr val="000000"/>
                          </a:solidFill>
                          <a:effectLst/>
                          <a:latin typeface="Cambria Math" panose="02040503050406030204" pitchFamily="18" charset="0"/>
                        </a:rPr>
                        <m:t>&gt;</m:t>
                      </m:r>
                    </m:oMath>
                  </m:oMathPara>
                </a14:m>
                <a:endParaRPr lang="en-US" dirty="0">
                  <a:solidFill>
                    <a:srgbClr val="000000"/>
                  </a:solidFill>
                  <a:effectLst/>
                  <a:latin typeface="Helvetica" pitchFamily="2" charset="0"/>
                </a:endParaRPr>
              </a:p>
              <a:p>
                <a:r>
                  <a:rPr lang="en-US" dirty="0">
                    <a:solidFill>
                      <a:srgbClr val="000000"/>
                    </a:solidFill>
                    <a:effectLst/>
                    <a:latin typeface="Helvetica" pitchFamily="2" charset="0"/>
                  </a:rPr>
                  <a:t>The output of a linear model is continuous-valued, but it can be post-processed to yield a binary output as classifier. </a:t>
                </a: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5B05D44E-0ED6-C9C3-134D-0E39413E5478}"/>
                  </a:ext>
                </a:extLst>
              </p:cNvPr>
              <p:cNvSpPr>
                <a:spLocks noGrp="1" noRot="1" noChangeAspect="1" noMove="1" noResize="1" noEditPoints="1" noAdjustHandles="1" noChangeArrowheads="1" noChangeShapeType="1" noTextEdit="1"/>
              </p:cNvSpPr>
              <p:nvPr>
                <p:ph idx="1"/>
              </p:nvPr>
            </p:nvSpPr>
            <p:spPr>
              <a:blipFill>
                <a:blip r:embed="rId2"/>
                <a:stretch>
                  <a:fillRect l="-528" t="-366" r="-264" b="-366"/>
                </a:stretch>
              </a:blipFill>
            </p:spPr>
            <p:txBody>
              <a:bodyPr/>
              <a:lstStyle/>
              <a:p>
                <a:r>
                  <a:rPr lang="en-US">
                    <a:noFill/>
                  </a:rPr>
                  <a:t> </a:t>
                </a:r>
              </a:p>
            </p:txBody>
          </p:sp>
        </mc:Fallback>
      </mc:AlternateContent>
    </p:spTree>
    <p:extLst>
      <p:ext uri="{BB962C8B-B14F-4D97-AF65-F5344CB8AC3E}">
        <p14:creationId xmlns:p14="http://schemas.microsoft.com/office/powerpoint/2010/main" val="1057189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9FE0-3969-FD66-9F83-7DA2ADBC231E}"/>
              </a:ext>
            </a:extLst>
          </p:cNvPr>
          <p:cNvSpPr>
            <a:spLocks noGrp="1"/>
          </p:cNvSpPr>
          <p:nvPr>
            <p:ph type="title"/>
          </p:nvPr>
        </p:nvSpPr>
        <p:spPr/>
        <p:txBody>
          <a:bodyPr/>
          <a:lstStyle/>
          <a:p>
            <a:r>
              <a:rPr lang="en-US" dirty="0">
                <a:solidFill>
                  <a:srgbClr val="000000"/>
                </a:solidFill>
                <a:effectLst/>
                <a:latin typeface="Helvetica" pitchFamily="2" charset="0"/>
              </a:rPr>
              <a:t>Neural Networks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A7B4AB00-AAD0-A4A9-6878-EC3E1204F491}"/>
              </a:ext>
            </a:extLst>
          </p:cNvPr>
          <p:cNvSpPr>
            <a:spLocks noGrp="1"/>
          </p:cNvSpPr>
          <p:nvPr>
            <p:ph idx="1"/>
          </p:nvPr>
        </p:nvSpPr>
        <p:spPr/>
        <p:txBody>
          <a:bodyPr/>
          <a:lstStyle/>
          <a:p>
            <a:r>
              <a:rPr lang="en-US" dirty="0">
                <a:solidFill>
                  <a:srgbClr val="000000"/>
                </a:solidFill>
                <a:effectLst/>
                <a:latin typeface="Helvetica" pitchFamily="2" charset="0"/>
              </a:rPr>
              <a:t>Neural networks come in all shapes and sizes and can be probabilistic or deterministic models. Such as:</a:t>
            </a:r>
          </a:p>
          <a:p>
            <a:pPr marL="457200" indent="-457200">
              <a:buFont typeface="+mj-lt"/>
              <a:buAutoNum type="arabicPeriod"/>
            </a:pPr>
            <a:r>
              <a:rPr lang="en-US" dirty="0" err="1">
                <a:solidFill>
                  <a:srgbClr val="000000"/>
                </a:solidFill>
                <a:effectLst/>
                <a:latin typeface="Helvetica" pitchFamily="2" charset="0"/>
              </a:rPr>
              <a:t>Perceptrons</a:t>
            </a:r>
            <a:endParaRPr lang="en-US" dirty="0">
              <a:solidFill>
                <a:srgbClr val="000000"/>
              </a:solidFill>
              <a:effectLst/>
              <a:latin typeface="Helvetica" pitchFamily="2" charset="0"/>
            </a:endParaRPr>
          </a:p>
          <a:p>
            <a:pPr marL="457200" indent="-457200">
              <a:buFont typeface="+mj-lt"/>
              <a:buAutoNum type="arabicPeriod"/>
            </a:pPr>
            <a:r>
              <a:rPr lang="en-US" dirty="0">
                <a:solidFill>
                  <a:srgbClr val="000000"/>
                </a:solidFill>
                <a:effectLst/>
                <a:latin typeface="Helvetica" pitchFamily="2" charset="0"/>
              </a:rPr>
              <a:t>Feed-Forward Neural Networks</a:t>
            </a:r>
          </a:p>
          <a:p>
            <a:pPr marL="457200" indent="-457200">
              <a:buFont typeface="+mj-lt"/>
              <a:buAutoNum type="arabicPeriod"/>
            </a:pPr>
            <a:r>
              <a:rPr lang="en-US" dirty="0">
                <a:solidFill>
                  <a:srgbClr val="000000"/>
                </a:solidFill>
                <a:effectLst/>
                <a:latin typeface="Helvetica" pitchFamily="2" charset="0"/>
              </a:rPr>
              <a:t>Recurrent Neural Networks</a:t>
            </a:r>
          </a:p>
          <a:p>
            <a:pPr marL="457200" indent="-457200">
              <a:buFont typeface="+mj-lt"/>
              <a:buAutoNum type="arabicPeriod"/>
            </a:pPr>
            <a:r>
              <a:rPr lang="en-US" dirty="0">
                <a:solidFill>
                  <a:srgbClr val="000000"/>
                </a:solidFill>
                <a:effectLst/>
                <a:latin typeface="Helvetica" pitchFamily="2" charset="0"/>
              </a:rPr>
              <a:t>Boltzmann Machines</a:t>
            </a:r>
          </a:p>
          <a:p>
            <a:pPr marL="0" indent="0">
              <a:buNone/>
            </a:pPr>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3701338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E0D4-7F91-6BF0-C155-D774C0EF1371}"/>
              </a:ext>
            </a:extLst>
          </p:cNvPr>
          <p:cNvSpPr>
            <a:spLocks noGrp="1"/>
          </p:cNvSpPr>
          <p:nvPr>
            <p:ph type="title"/>
          </p:nvPr>
        </p:nvSpPr>
        <p:spPr/>
        <p:txBody>
          <a:bodyPr/>
          <a:lstStyle/>
          <a:p>
            <a:r>
              <a:rPr lang="en-US" dirty="0" err="1">
                <a:solidFill>
                  <a:srgbClr val="000000"/>
                </a:solidFill>
                <a:effectLst/>
                <a:latin typeface="Helvetica" pitchFamily="2" charset="0"/>
              </a:rPr>
              <a:t>Perceptrons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D14007-8EE6-199B-FB54-EF05378E6321}"/>
                  </a:ext>
                </a:extLst>
              </p:cNvPr>
              <p:cNvSpPr>
                <a:spLocks noGrp="1"/>
              </p:cNvSpPr>
              <p:nvPr>
                <p:ph idx="1"/>
              </p:nvPr>
            </p:nvSpPr>
            <p:spPr/>
            <p:txBody>
              <a:bodyPr/>
              <a:lstStyle/>
              <a:p>
                <a:r>
                  <a:rPr lang="en-US" dirty="0">
                    <a:solidFill>
                      <a:srgbClr val="000000"/>
                    </a:solidFill>
                    <a:effectLst/>
                    <a:latin typeface="Helvetica" pitchFamily="2" charset="0"/>
                  </a:rPr>
                  <a:t>From a mathematical perspective, a perceptron is a linear classifier.</a:t>
                </a:r>
                <a:r>
                  <a:rPr lang="en-US" dirty="0">
                    <a:solidFill>
                      <a:srgbClr val="000000"/>
                    </a:solidFill>
                    <a:latin typeface="Helvetica" pitchFamily="2" charset="0"/>
                  </a:rPr>
                  <a:t> </a:t>
                </a:r>
                <a:r>
                  <a:rPr lang="en-US" dirty="0">
                    <a:solidFill>
                      <a:srgbClr val="000000"/>
                    </a:solidFill>
                    <a:effectLst/>
                    <a:latin typeface="Helvetica" pitchFamily="2" charset="0"/>
                  </a:rPr>
                  <a:t>Traditionally, the outputs of a perceptron are binary values, and </a:t>
                </a:r>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𝜑</m:t>
                    </m:r>
                  </m:oMath>
                </a14:m>
                <a:r>
                  <a:rPr lang="el-GR" dirty="0">
                    <a:solidFill>
                      <a:srgbClr val="000000"/>
                    </a:solidFill>
                    <a:effectLst/>
                    <a:latin typeface="Helvetica" pitchFamily="2" charset="0"/>
                  </a:rPr>
                  <a:t> </a:t>
                </a:r>
                <a:r>
                  <a:rPr lang="en-US" dirty="0">
                    <a:solidFill>
                      <a:srgbClr val="000000"/>
                    </a:solidFill>
                    <a:effectLst/>
                    <a:latin typeface="Helvetica" pitchFamily="2" charset="0"/>
                  </a:rPr>
                  <a:t>is a thresholding function.</a:t>
                </a:r>
              </a:p>
              <a:p>
                <a:pPr marL="0" indent="0">
                  <a:buNone/>
                </a:pPr>
                <a14:m>
                  <m:oMathPara xmlns:m="http://schemas.openxmlformats.org/officeDocument/2006/math">
                    <m:oMathParaPr>
                      <m:jc m:val="center"/>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𝜑</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𝑎</m:t>
                      </m:r>
                      <m:r>
                        <a:rPr lang="en-US" b="0" i="1" smtClean="0">
                          <a:solidFill>
                            <a:srgbClr val="000000"/>
                          </a:solidFill>
                          <a:latin typeface="Cambria Math" panose="02040503050406030204" pitchFamily="18" charset="0"/>
                          <a:ea typeface="Cambria Math" panose="02040503050406030204" pitchFamily="18" charset="0"/>
                        </a:rPr>
                        <m:t>)=</m:t>
                      </m:r>
                      <m:d>
                        <m:dPr>
                          <m:begChr m:val="{"/>
                          <m:endChr m:val=""/>
                          <m:ctrlPr>
                            <a:rPr lang="en-US" i="1" smtClean="0">
                              <a:solidFill>
                                <a:srgbClr val="000000"/>
                              </a:solidFill>
                              <a:effectLst/>
                              <a:latin typeface="Cambria Math" panose="02040503050406030204" pitchFamily="18" charset="0"/>
                            </a:rPr>
                          </m:ctrlPr>
                        </m:dPr>
                        <m:e>
                          <m:eqArr>
                            <m:eqArrPr>
                              <m:ctrlPr>
                                <a:rPr lang="en-US" i="1" smtClean="0">
                                  <a:solidFill>
                                    <a:srgbClr val="000000"/>
                                  </a:solidFill>
                                  <a:effectLst/>
                                  <a:latin typeface="Cambria Math" panose="02040503050406030204" pitchFamily="18" charset="0"/>
                                </a:rPr>
                              </m:ctrlPr>
                            </m:eqArrPr>
                            <m:e>
                              <m:r>
                                <a:rPr lang="en-US" b="0" i="1" smtClean="0">
                                  <a:solidFill>
                                    <a:srgbClr val="000000"/>
                                  </a:solidFill>
                                  <a:effectLst/>
                                  <a:latin typeface="Cambria Math" panose="02040503050406030204" pitchFamily="18" charset="0"/>
                                </a:rPr>
                                <m:t>1,  </m:t>
                              </m:r>
                              <m:r>
                                <a:rPr lang="en-US" b="0" i="1" smtClean="0">
                                  <a:solidFill>
                                    <a:srgbClr val="000000"/>
                                  </a:solidFill>
                                  <a:effectLst/>
                                  <a:latin typeface="Cambria Math" panose="02040503050406030204" pitchFamily="18" charset="0"/>
                                </a:rPr>
                                <m:t>𝑖𝑓</m:t>
                              </m:r>
                              <m:r>
                                <a:rPr lang="en-US" b="0" i="1" smtClean="0">
                                  <a:solidFill>
                                    <a:srgbClr val="000000"/>
                                  </a:solidFill>
                                  <a:effectLst/>
                                  <a:latin typeface="Cambria Math" panose="02040503050406030204" pitchFamily="18" charset="0"/>
                                </a:rPr>
                                <m:t> </m:t>
                              </m:r>
                              <m:r>
                                <a:rPr lang="en-US" b="0" i="1" smtClean="0">
                                  <a:solidFill>
                                    <a:srgbClr val="000000"/>
                                  </a:solidFill>
                                  <a:effectLst/>
                                  <a:latin typeface="Cambria Math" panose="02040503050406030204" pitchFamily="18" charset="0"/>
                                </a:rPr>
                                <m:t>𝑎</m:t>
                              </m:r>
                              <m:r>
                                <a:rPr lang="en-US" b="0" i="1" smtClean="0">
                                  <a:solidFill>
                                    <a:srgbClr val="000000"/>
                                  </a:solidFill>
                                  <a:effectLst/>
                                  <a:latin typeface="Cambria Math" panose="02040503050406030204" pitchFamily="18" charset="0"/>
                                  <a:ea typeface="Cambria Math" panose="02040503050406030204" pitchFamily="18" charset="0"/>
                                </a:rPr>
                                <m:t>≥0</m:t>
                              </m:r>
                            </m:e>
                            <m:e>
                              <m:r>
                                <a:rPr lang="en-US" b="0" i="1" smtClean="0">
                                  <a:solidFill>
                                    <a:srgbClr val="000000"/>
                                  </a:solidFill>
                                  <a:effectLst/>
                                  <a:latin typeface="Cambria Math" panose="02040503050406030204" pitchFamily="18" charset="0"/>
                                </a:rPr>
                                <m:t>−1,      </m:t>
                              </m:r>
                              <m:r>
                                <a:rPr lang="en-US" b="0" i="1" smtClean="0">
                                  <a:solidFill>
                                    <a:srgbClr val="000000"/>
                                  </a:solidFill>
                                  <a:effectLst/>
                                  <a:latin typeface="Cambria Math" panose="02040503050406030204" pitchFamily="18" charset="0"/>
                                </a:rPr>
                                <m:t>𝑒𝑙𝑠𝑒</m:t>
                              </m:r>
                            </m:e>
                          </m:eqArr>
                        </m:e>
                      </m:d>
                    </m:oMath>
                  </m:oMathPara>
                </a14:m>
                <a:endParaRPr lang="en-US" dirty="0">
                  <a:solidFill>
                    <a:srgbClr val="000000"/>
                  </a:solidFill>
                  <a:effectLst/>
                  <a:latin typeface="Helvetica" pitchFamily="2" charset="0"/>
                </a:endParaRPr>
              </a:p>
              <a:p>
                <a:r>
                  <a:rPr lang="en-US" dirty="0">
                    <a:solidFill>
                      <a:srgbClr val="000000"/>
                    </a:solidFill>
                    <a:effectLst/>
                    <a:latin typeface="Helvetica" pitchFamily="2" charset="0"/>
                  </a:rPr>
                  <a:t>The nonlinear function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𝜑</m:t>
                    </m:r>
                  </m:oMath>
                </a14:m>
                <a:r>
                  <a:rPr lang="en-US" dirty="0">
                    <a:solidFill>
                      <a:srgbClr val="000000"/>
                    </a:solidFill>
                    <a:latin typeface="Helvetica" pitchFamily="2" charset="0"/>
                  </a:rPr>
                  <a:t> </a:t>
                </a:r>
                <a:r>
                  <a:rPr lang="en-US" b="1" dirty="0">
                    <a:solidFill>
                      <a:srgbClr val="000000"/>
                    </a:solidFill>
                    <a:latin typeface="Helvetica" pitchFamily="2" charset="0"/>
                  </a:rPr>
                  <a:t>(activation function)</a:t>
                </a:r>
                <a:r>
                  <a:rPr lang="el-GR" b="1" dirty="0">
                    <a:solidFill>
                      <a:srgbClr val="000000"/>
                    </a:solidFill>
                    <a:effectLst/>
                    <a:latin typeface="Helvetica" pitchFamily="2" charset="0"/>
                  </a:rPr>
                  <a:t> </a:t>
                </a:r>
                <a:r>
                  <a:rPr lang="en-US" dirty="0">
                    <a:solidFill>
                      <a:srgbClr val="000000"/>
                    </a:solidFill>
                    <a:effectLst/>
                    <a:latin typeface="Helvetica" pitchFamily="2" charset="0"/>
                  </a:rPr>
                  <a:t>originally corresponded to the integrate-and-fire principle found in biological neurons</a:t>
                </a:r>
                <a:r>
                  <a:rPr lang="en-US" dirty="0">
                    <a:solidFill>
                      <a:srgbClr val="000000"/>
                    </a:solidFill>
                    <a:latin typeface="Helvetica" pitchFamily="2" charset="0"/>
                  </a:rPr>
                  <a:t>, which prescribes that a neuron fires once the incoming signal surpasses a certain threshold value.</a:t>
                </a:r>
                <a:endParaRPr lang="en-US" dirty="0">
                  <a:solidFill>
                    <a:srgbClr val="000000"/>
                  </a:solidFill>
                  <a:effectLst/>
                  <a:latin typeface="Helvetica" pitchFamily="2" charset="0"/>
                </a:endParaRPr>
              </a:p>
              <a:p>
                <a:endParaRPr lang="en-US" dirty="0"/>
              </a:p>
            </p:txBody>
          </p:sp>
        </mc:Choice>
        <mc:Fallback>
          <p:sp>
            <p:nvSpPr>
              <p:cNvPr id="3" name="Content Placeholder 2">
                <a:extLst>
                  <a:ext uri="{FF2B5EF4-FFF2-40B4-BE49-F238E27FC236}">
                    <a16:creationId xmlns:a16="http://schemas.microsoft.com/office/drawing/2014/main" id="{7CD14007-8EE6-199B-FB54-EF05378E6321}"/>
                  </a:ext>
                </a:extLst>
              </p:cNvPr>
              <p:cNvSpPr>
                <a:spLocks noGrp="1" noRot="1" noChangeAspect="1" noMove="1" noResize="1" noEditPoints="1" noAdjustHandles="1" noChangeArrowheads="1" noChangeShapeType="1" noTextEdit="1"/>
              </p:cNvSpPr>
              <p:nvPr>
                <p:ph idx="1"/>
              </p:nvPr>
            </p:nvSpPr>
            <p:spPr>
              <a:blipFill>
                <a:blip r:embed="rId2"/>
                <a:stretch>
                  <a:fillRect l="-528" t="-19048" r="-132" b="-12088"/>
                </a:stretch>
              </a:blipFill>
            </p:spPr>
            <p:txBody>
              <a:bodyPr/>
              <a:lstStyle/>
              <a:p>
                <a:r>
                  <a:rPr lang="en-US">
                    <a:noFill/>
                  </a:rPr>
                  <a:t> </a:t>
                </a:r>
              </a:p>
            </p:txBody>
          </p:sp>
        </mc:Fallback>
      </mc:AlternateContent>
    </p:spTree>
    <p:extLst>
      <p:ext uri="{BB962C8B-B14F-4D97-AF65-F5344CB8AC3E}">
        <p14:creationId xmlns:p14="http://schemas.microsoft.com/office/powerpoint/2010/main" val="3003601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F495-121A-E67A-FDFF-24BAB81ECF07}"/>
              </a:ext>
            </a:extLst>
          </p:cNvPr>
          <p:cNvSpPr>
            <a:spLocks noGrp="1"/>
          </p:cNvSpPr>
          <p:nvPr>
            <p:ph type="title"/>
          </p:nvPr>
        </p:nvSpPr>
        <p:spPr/>
        <p:txBody>
          <a:bodyPr/>
          <a:lstStyle/>
          <a:p>
            <a:r>
              <a:rPr lang="en-US" dirty="0" err="1">
                <a:solidFill>
                  <a:srgbClr val="000000"/>
                </a:solidFill>
                <a:effectLst/>
                <a:latin typeface="Helvetica" pitchFamily="2" charset="0"/>
              </a:rPr>
              <a:t>Perceptrons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FA2311-C558-82D1-7CC3-38853AB37307}"/>
                  </a:ext>
                </a:extLst>
              </p:cNvPr>
              <p:cNvSpPr>
                <a:spLocks noGrp="1"/>
              </p:cNvSpPr>
              <p:nvPr>
                <p:ph idx="1"/>
              </p:nvPr>
            </p:nvSpPr>
            <p:spPr/>
            <p:txBody>
              <a:bodyPr/>
              <a:lstStyle/>
              <a:p>
                <a:r>
                  <a:rPr lang="en-US" dirty="0">
                    <a:solidFill>
                      <a:srgbClr val="000000"/>
                    </a:solidFill>
                    <a:effectLst/>
                    <a:latin typeface="Helvetica" pitchFamily="2" charset="0"/>
                  </a:rPr>
                  <a:t>The perceptron model comes with its own traditional training algorithm, which prescribes to iterate through the data and to update the weights according to</a:t>
                </a:r>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b="0" i="1" smtClean="0">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𝑇</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𝑤</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𝑚</m:t>
                          </m:r>
                        </m:sup>
                      </m:sSubSup>
                    </m:oMath>
                  </m:oMathPara>
                </a14:m>
                <a:endParaRPr lang="en-US" dirty="0"/>
              </a:p>
            </p:txBody>
          </p:sp>
        </mc:Choice>
        <mc:Fallback>
          <p:sp>
            <p:nvSpPr>
              <p:cNvPr id="3" name="Content Placeholder 2">
                <a:extLst>
                  <a:ext uri="{FF2B5EF4-FFF2-40B4-BE49-F238E27FC236}">
                    <a16:creationId xmlns:a16="http://schemas.microsoft.com/office/drawing/2014/main" id="{EBFA2311-C558-82D1-7CC3-38853AB37307}"/>
                  </a:ext>
                </a:extLst>
              </p:cNvPr>
              <p:cNvSpPr>
                <a:spLocks noGrp="1" noRot="1" noChangeAspect="1" noMove="1" noResize="1" noEditPoints="1" noAdjustHandles="1" noChangeArrowheads="1" noChangeShapeType="1" noTextEdit="1"/>
              </p:cNvSpPr>
              <p:nvPr>
                <p:ph idx="1"/>
              </p:nvPr>
            </p:nvSpPr>
            <p:spPr>
              <a:blipFill>
                <a:blip r:embed="rId2"/>
                <a:stretch>
                  <a:fillRect l="-52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8F3A1C6-C18E-1F7B-CE02-F63E3DFF0167}"/>
              </a:ext>
            </a:extLst>
          </p:cNvPr>
          <p:cNvPicPr>
            <a:picLocks noChangeAspect="1"/>
          </p:cNvPicPr>
          <p:nvPr/>
        </p:nvPicPr>
        <p:blipFill>
          <a:blip r:embed="rId3"/>
          <a:stretch>
            <a:fillRect/>
          </a:stretch>
        </p:blipFill>
        <p:spPr>
          <a:xfrm>
            <a:off x="3919301" y="3561905"/>
            <a:ext cx="4353397" cy="3138685"/>
          </a:xfrm>
          <a:prstGeom prst="rect">
            <a:avLst/>
          </a:prstGeom>
        </p:spPr>
      </p:pic>
    </p:spTree>
    <p:extLst>
      <p:ext uri="{BB962C8B-B14F-4D97-AF65-F5344CB8AC3E}">
        <p14:creationId xmlns:p14="http://schemas.microsoft.com/office/powerpoint/2010/main" val="218975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CA03-2A8A-7C2C-F2A7-83395A07A8EA}"/>
              </a:ext>
            </a:extLst>
          </p:cNvPr>
          <p:cNvSpPr>
            <a:spLocks noGrp="1"/>
          </p:cNvSpPr>
          <p:nvPr>
            <p:ph type="title"/>
          </p:nvPr>
        </p:nvSpPr>
        <p:spPr>
          <a:xfrm>
            <a:off x="1294999" y="1223567"/>
            <a:ext cx="11906839" cy="1049235"/>
          </a:xfrm>
        </p:spPr>
        <p:txBody>
          <a:bodyPr/>
          <a:lstStyle/>
          <a:p>
            <a:r>
              <a:rPr lang="en-US" dirty="0">
                <a:solidFill>
                  <a:srgbClr val="000000"/>
                </a:solidFill>
                <a:effectLst/>
                <a:latin typeface="+mn-lt"/>
              </a:rPr>
              <a:t>Example of ML problems #3: Hypothesis guessing</a:t>
            </a:r>
            <a:endParaRPr lang="en-US" dirty="0">
              <a:latin typeface="+mn-lt"/>
            </a:endParaRPr>
          </a:p>
        </p:txBody>
      </p:sp>
      <p:sp>
        <p:nvSpPr>
          <p:cNvPr id="3" name="Content Placeholder 2">
            <a:extLst>
              <a:ext uri="{FF2B5EF4-FFF2-40B4-BE49-F238E27FC236}">
                <a16:creationId xmlns:a16="http://schemas.microsoft.com/office/drawing/2014/main" id="{2AF0A0B6-A340-B4C3-BD6E-6F4B4F3374EC}"/>
              </a:ext>
            </a:extLst>
          </p:cNvPr>
          <p:cNvSpPr>
            <a:spLocks noGrp="1"/>
          </p:cNvSpPr>
          <p:nvPr>
            <p:ph idx="1"/>
          </p:nvPr>
        </p:nvSpPr>
        <p:spPr>
          <a:xfrm>
            <a:off x="624796" y="1892758"/>
            <a:ext cx="10515600" cy="4351338"/>
          </a:xfrm>
        </p:spPr>
        <p:txBody>
          <a:bodyPr/>
          <a:lstStyle/>
          <a:p>
            <a:pPr marL="0" indent="0">
              <a:lnSpc>
                <a:spcPct val="100000"/>
              </a:lnSpc>
              <a:buNone/>
            </a:pPr>
            <a:r>
              <a:rPr lang="en-US" dirty="0">
                <a:solidFill>
                  <a:srgbClr val="000000"/>
                </a:solidFill>
                <a:effectLst/>
                <a:latin typeface="Arial" panose="020B0604020202020204" pitchFamily="34" charset="0"/>
                <a:cs typeface="Arial" panose="020B0604020202020204" pitchFamily="34" charset="0"/>
              </a:rPr>
              <a:t>One approach to machine learning is to </a:t>
            </a:r>
            <a:r>
              <a:rPr lang="en-US" u="sng" dirty="0">
                <a:solidFill>
                  <a:srgbClr val="000000"/>
                </a:solidFill>
                <a:effectLst/>
                <a:latin typeface="Arial" panose="020B0604020202020204" pitchFamily="34" charset="0"/>
                <a:cs typeface="Arial" panose="020B0604020202020204" pitchFamily="34" charset="0"/>
              </a:rPr>
              <a:t>understand it as a hypothesis selection task</a:t>
            </a:r>
            <a:r>
              <a:rPr lang="en-US" dirty="0">
                <a:solidFill>
                  <a:srgbClr val="000000"/>
                </a:solidFill>
                <a:effectLst/>
                <a:latin typeface="Arial" panose="020B0604020202020204" pitchFamily="34" charset="0"/>
                <a:cs typeface="Arial" panose="020B0604020202020204" pitchFamily="34" charset="0"/>
              </a:rPr>
              <a:t>.</a:t>
            </a:r>
          </a:p>
          <a:p>
            <a:pPr marL="0" indent="0">
              <a:lnSpc>
                <a:spcPct val="100000"/>
              </a:lnSpc>
              <a:buNone/>
            </a:pPr>
            <a:r>
              <a:rPr lang="en-US" dirty="0">
                <a:solidFill>
                  <a:srgbClr val="000000"/>
                </a:solidFill>
                <a:latin typeface="Arial" panose="020B0604020202020204" pitchFamily="34" charset="0"/>
                <a:cs typeface="Arial" panose="020B0604020202020204" pitchFamily="34" charset="0"/>
              </a:rPr>
              <a:t>Example: a candidate is given a list of integers between 1 to 100 (e.g. 4,16, 36, 100), and has to complete the series. The person has to guess the hypothesis or the rule with which these numbers are randomly generated.</a:t>
            </a:r>
          </a:p>
          <a:p>
            <a:pPr marL="0" indent="0">
              <a:lnSpc>
                <a:spcPct val="100000"/>
              </a:lnSpc>
              <a:buNone/>
            </a:pPr>
            <a:endParaRPr lang="en-US" dirty="0">
              <a:solidFill>
                <a:srgbClr val="000000"/>
              </a:solidFill>
              <a:effectLst/>
              <a:latin typeface="Arial" panose="020B0604020202020204" pitchFamily="34" charset="0"/>
              <a:cs typeface="Arial" panose="020B0604020202020204" pitchFamily="34" charset="0"/>
            </a:endParaRPr>
          </a:p>
          <a:p>
            <a:pPr marL="0" indent="0">
              <a:lnSpc>
                <a:spcPct val="100000"/>
              </a:lnSpc>
              <a:buNone/>
            </a:pPr>
            <a:r>
              <a:rPr lang="en-US" dirty="0">
                <a:solidFill>
                  <a:srgbClr val="000000"/>
                </a:solidFill>
                <a:effectLst/>
                <a:latin typeface="Arial" panose="020B0604020202020204" pitchFamily="34" charset="0"/>
                <a:cs typeface="Arial" panose="020B0604020202020204" pitchFamily="34" charset="0"/>
              </a:rPr>
              <a:t>Some hypothesis can be seen in the </a:t>
            </a:r>
          </a:p>
          <a:p>
            <a:pPr marL="0" indent="0">
              <a:lnSpc>
                <a:spcPct val="100000"/>
              </a:lnSpc>
              <a:buNone/>
            </a:pPr>
            <a:r>
              <a:rPr lang="en-US" dirty="0">
                <a:solidFill>
                  <a:srgbClr val="000000"/>
                </a:solidFill>
                <a:latin typeface="Arial" panose="020B0604020202020204" pitchFamily="34" charset="0"/>
                <a:cs typeface="Arial" panose="020B0604020202020204" pitchFamily="34" charset="0"/>
              </a:rPr>
              <a:t>picture, but </a:t>
            </a:r>
            <a:r>
              <a:rPr lang="en-US" u="sng" dirty="0">
                <a:solidFill>
                  <a:srgbClr val="000000"/>
                </a:solidFill>
                <a:latin typeface="Arial" panose="020B0604020202020204" pitchFamily="34" charset="0"/>
                <a:cs typeface="Arial" panose="020B0604020202020204" pitchFamily="34" charset="0"/>
              </a:rPr>
              <a:t>prefer those that have a</a:t>
            </a:r>
          </a:p>
          <a:p>
            <a:pPr marL="0" indent="0">
              <a:lnSpc>
                <a:spcPct val="100000"/>
              </a:lnSpc>
              <a:buNone/>
            </a:pPr>
            <a:r>
              <a:rPr lang="en-US" u="sng" dirty="0">
                <a:solidFill>
                  <a:srgbClr val="000000"/>
                </a:solidFill>
                <a:latin typeface="Arial" panose="020B0604020202020204" pitchFamily="34" charset="0"/>
                <a:cs typeface="Arial" panose="020B0604020202020204" pitchFamily="34" charset="0"/>
              </a:rPr>
              <a:t>Smaller amount of options </a:t>
            </a:r>
            <a:r>
              <a:rPr lang="en-US" dirty="0">
                <a:solidFill>
                  <a:srgbClr val="000000"/>
                </a:solidFill>
                <a:latin typeface="Arial" panose="020B0604020202020204" pitchFamily="34" charset="0"/>
                <a:cs typeface="Arial" panose="020B0604020202020204" pitchFamily="34" charset="0"/>
              </a:rPr>
              <a:t>(numbers,</a:t>
            </a:r>
          </a:p>
          <a:p>
            <a:pPr marL="0" indent="0">
              <a:lnSpc>
                <a:spcPct val="100000"/>
              </a:lnSpc>
              <a:buNone/>
            </a:pPr>
            <a:r>
              <a:rPr lang="en-US" dirty="0">
                <a:solidFill>
                  <a:srgbClr val="000000"/>
                </a:solidFill>
                <a:latin typeface="Arial" panose="020B0604020202020204" pitchFamily="34" charset="0"/>
                <a:cs typeface="Arial" panose="020B0604020202020204" pitchFamily="34" charset="0"/>
              </a:rPr>
              <a:t>in this example).</a:t>
            </a:r>
            <a:endParaRPr lang="en-US" dirty="0">
              <a:solidFill>
                <a:srgbClr val="000000"/>
              </a:solidFill>
              <a:effectLst/>
              <a:latin typeface="Arial" panose="020B0604020202020204" pitchFamily="34" charset="0"/>
              <a:cs typeface="Arial" panose="020B0604020202020204" pitchFamily="34" charset="0"/>
            </a:endParaRPr>
          </a:p>
          <a:p>
            <a:pPr>
              <a:lnSpc>
                <a:spcPct val="100000"/>
              </a:lnSpc>
            </a:pPr>
            <a:endParaRPr lang="en-US" dirty="0"/>
          </a:p>
        </p:txBody>
      </p:sp>
      <p:pic>
        <p:nvPicPr>
          <p:cNvPr id="4" name="Picture 3">
            <a:extLst>
              <a:ext uri="{FF2B5EF4-FFF2-40B4-BE49-F238E27FC236}">
                <a16:creationId xmlns:a16="http://schemas.microsoft.com/office/drawing/2014/main" id="{EF6E6858-8D9B-DF35-6622-305B39D2CAEA}"/>
              </a:ext>
            </a:extLst>
          </p:cNvPr>
          <p:cNvPicPr>
            <a:picLocks noChangeAspect="1"/>
          </p:cNvPicPr>
          <p:nvPr/>
        </p:nvPicPr>
        <p:blipFill>
          <a:blip r:embed="rId2"/>
          <a:stretch>
            <a:fillRect/>
          </a:stretch>
        </p:blipFill>
        <p:spPr>
          <a:xfrm>
            <a:off x="5267088" y="3019529"/>
            <a:ext cx="6424560" cy="3381347"/>
          </a:xfrm>
          <a:prstGeom prst="rect">
            <a:avLst/>
          </a:prstGeom>
        </p:spPr>
      </p:pic>
      <p:sp>
        <p:nvSpPr>
          <p:cNvPr id="5" name="TextBox 4">
            <a:extLst>
              <a:ext uri="{FF2B5EF4-FFF2-40B4-BE49-F238E27FC236}">
                <a16:creationId xmlns:a16="http://schemas.microsoft.com/office/drawing/2014/main" id="{9F2DBE75-ED0E-9044-DE38-B46579C1A6EB}"/>
              </a:ext>
            </a:extLst>
          </p:cNvPr>
          <p:cNvSpPr txBox="1"/>
          <p:nvPr/>
        </p:nvSpPr>
        <p:spPr>
          <a:xfrm>
            <a:off x="3996964" y="6334780"/>
            <a:ext cx="8077254" cy="523220"/>
          </a:xfrm>
          <a:prstGeom prst="rect">
            <a:avLst/>
          </a:prstGeom>
          <a:solidFill>
            <a:schemeClr val="bg1"/>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In this example of hypothesis testing  the circled numbers are given with the task to find a natural number between 1 and 100 generated by the same rule.   </a:t>
            </a:r>
          </a:p>
        </p:txBody>
      </p:sp>
    </p:spTree>
    <p:extLst>
      <p:ext uri="{BB962C8B-B14F-4D97-AF65-F5344CB8AC3E}">
        <p14:creationId xmlns:p14="http://schemas.microsoft.com/office/powerpoint/2010/main" val="1995212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B4A8-6858-4D4B-7E59-B1C869E065BF}"/>
              </a:ext>
            </a:extLst>
          </p:cNvPr>
          <p:cNvSpPr>
            <a:spLocks noGrp="1"/>
          </p:cNvSpPr>
          <p:nvPr>
            <p:ph type="title"/>
          </p:nvPr>
        </p:nvSpPr>
        <p:spPr/>
        <p:txBody>
          <a:bodyPr/>
          <a:lstStyle/>
          <a:p>
            <a:r>
              <a:rPr lang="en-US" dirty="0">
                <a:solidFill>
                  <a:srgbClr val="000000"/>
                </a:solidFill>
                <a:effectLst/>
                <a:latin typeface="Helvetica" pitchFamily="2" charset="0"/>
              </a:rPr>
              <a:t>Feed-Forward Neural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198E04-3CA8-DB65-FA41-1C1969BE83F9}"/>
                  </a:ext>
                </a:extLst>
              </p:cNvPr>
              <p:cNvSpPr>
                <a:spLocks noGrp="1"/>
              </p:cNvSpPr>
              <p:nvPr>
                <p:ph idx="1"/>
              </p:nvPr>
            </p:nvSpPr>
            <p:spPr/>
            <p:txBody>
              <a:bodyPr/>
              <a:lstStyle/>
              <a:p>
                <a:r>
                  <a:rPr lang="en-US" dirty="0">
                    <a:solidFill>
                      <a:srgbClr val="000000"/>
                    </a:solidFill>
                    <a:effectLst/>
                    <a:latin typeface="Helvetica" pitchFamily="2" charset="0"/>
                  </a:rPr>
                  <a:t>Neural networks are stacked </a:t>
                </a:r>
                <a:r>
                  <a:rPr lang="en-US" dirty="0" err="1">
                    <a:solidFill>
                      <a:srgbClr val="000000"/>
                    </a:solidFill>
                    <a:effectLst/>
                    <a:latin typeface="Helvetica" pitchFamily="2" charset="0"/>
                  </a:rPr>
                  <a:t>perceptrons</a:t>
                </a:r>
                <a:r>
                  <a:rPr lang="en-US" dirty="0">
                    <a:solidFill>
                      <a:srgbClr val="000000"/>
                    </a:solidFill>
                    <a:effectLst/>
                    <a:latin typeface="Helvetica" pitchFamily="2" charset="0"/>
                  </a:rPr>
                  <a:t>, so that outputs of one perceptron are the input of another, and another term for artificial neural networks is in fact “multi-layer perceptron”.</a:t>
                </a:r>
              </a:p>
              <a:p>
                <a:r>
                  <a:rPr lang="en-US" dirty="0">
                    <a:solidFill>
                      <a:srgbClr val="000000"/>
                    </a:solidFill>
                    <a:effectLst/>
                    <a:latin typeface="Helvetica" pitchFamily="2" charset="0"/>
                  </a:rPr>
                  <a:t>feed-forward neural networks have a deterministic model function of the form:</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𝑓</m:t>
                          </m:r>
                        </m:e>
                        <m:sub>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𝑤</m:t>
                              </m:r>
                            </m:e>
                            <m:sub>
                              <m:r>
                                <a:rPr lang="en-US" b="0" i="1" smtClean="0">
                                  <a:solidFill>
                                    <a:srgbClr val="000000"/>
                                  </a:solidFill>
                                  <a:effectLst/>
                                  <a:latin typeface="Cambria Math" panose="02040503050406030204" pitchFamily="18" charset="0"/>
                                </a:rPr>
                                <m:t>1</m:t>
                              </m:r>
                            </m:sub>
                          </m:sSub>
                          <m:r>
                            <a:rPr lang="en-US" b="0" i="1" smtClean="0">
                              <a:solidFill>
                                <a:srgbClr val="000000"/>
                              </a:solidFill>
                              <a:effectLst/>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𝐿</m:t>
                              </m:r>
                            </m:sub>
                          </m:sSub>
                        </m:sub>
                      </m:sSub>
                      <m:r>
                        <a:rPr lang="en-US" b="0" i="1" smtClean="0">
                          <a:solidFill>
                            <a:srgbClr val="000000"/>
                          </a:solidFill>
                          <a:effectLst/>
                          <a:latin typeface="Cambria Math" panose="02040503050406030204" pitchFamily="18" charset="0"/>
                        </a:rPr>
                        <m:t>= </m:t>
                      </m:r>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ea typeface="Cambria Math" panose="02040503050406030204" pitchFamily="18" charset="0"/>
                            </a:rPr>
                            <m:t>𝜑</m:t>
                          </m:r>
                        </m:e>
                        <m:sub>
                          <m:r>
                            <a:rPr lang="en-US" b="0" i="1" smtClean="0">
                              <a:solidFill>
                                <a:srgbClr val="000000"/>
                              </a:solidFill>
                              <a:effectLst/>
                              <a:latin typeface="Cambria Math" panose="02040503050406030204" pitchFamily="18" charset="0"/>
                            </a:rPr>
                            <m:t>𝐿</m:t>
                          </m:r>
                        </m:sub>
                      </m:sSub>
                      <m:r>
                        <a:rPr lang="en-US" b="0" i="1" smtClean="0">
                          <a:solidFill>
                            <a:srgbClr val="000000"/>
                          </a:solidFill>
                          <a:effectLst/>
                          <a:latin typeface="Cambria Math" panose="02040503050406030204" pitchFamily="18" charset="0"/>
                        </a:rPr>
                        <m:t>(</m:t>
                      </m:r>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𝑊</m:t>
                          </m:r>
                        </m:e>
                        <m:sub>
                          <m:r>
                            <a:rPr lang="en-US" b="0" i="1" smtClean="0">
                              <a:solidFill>
                                <a:srgbClr val="000000"/>
                              </a:solidFill>
                              <a:effectLst/>
                              <a:latin typeface="Cambria Math" panose="02040503050406030204" pitchFamily="18" charset="0"/>
                            </a:rPr>
                            <m:t>𝐿</m:t>
                          </m:r>
                        </m:sub>
                      </m:sSub>
                      <m:r>
                        <a:rPr lang="en-US" b="0" i="1" smtClean="0">
                          <a:solidFill>
                            <a:srgbClr val="000000"/>
                          </a:solidFill>
                          <a:effectLst/>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𝜑</m:t>
                          </m:r>
                        </m:e>
                        <m:sub>
                          <m:r>
                            <a:rPr lang="en-US" b="0" i="1" smtClean="0">
                              <a:solidFill>
                                <a:srgbClr val="000000"/>
                              </a:solidFill>
                              <a:latin typeface="Cambria Math" panose="02040503050406030204" pitchFamily="18" charset="0"/>
                              <a:ea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𝑊</m:t>
                          </m:r>
                        </m:e>
                        <m:sub>
                          <m:r>
                            <a:rPr lang="en-US" b="0" i="1" smtClean="0">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𝜑</m:t>
                          </m:r>
                        </m:e>
                        <m:sub>
                          <m:r>
                            <a:rPr lang="en-US" b="0" i="1" smtClean="0">
                              <a:solidFill>
                                <a:srgbClr val="000000"/>
                              </a:solidFill>
                              <a:latin typeface="Cambria Math" panose="02040503050406030204" pitchFamily="18" charset="0"/>
                              <a:ea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𝑊</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𝑋</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m:t>
                      </m:r>
                      <m:r>
                        <a:rPr lang="en-US" b="0" i="1" smtClean="0">
                          <a:solidFill>
                            <a:srgbClr val="000000"/>
                          </a:solidFill>
                          <a:effectLst/>
                          <a:latin typeface="Cambria Math" panose="02040503050406030204" pitchFamily="18" charset="0"/>
                        </a:rPr>
                        <m:t>)</m:t>
                      </m:r>
                    </m:oMath>
                  </m:oMathPara>
                </a14:m>
                <a:endParaRPr lang="en-US" dirty="0">
                  <a:solidFill>
                    <a:srgbClr val="000000"/>
                  </a:solidFill>
                  <a:effectLst/>
                  <a:latin typeface="Helvetica" pitchFamily="2" charset="0"/>
                </a:endParaRPr>
              </a:p>
              <a:p>
                <a:r>
                  <a:rPr lang="en-US" dirty="0">
                    <a:solidFill>
                      <a:srgbClr val="000000"/>
                    </a:solidFill>
                    <a:effectLst/>
                    <a:latin typeface="Helvetica" pitchFamily="2" charset="0"/>
                  </a:rPr>
                  <a:t>universal function approximator, which means that up to finite precision it can be used to express any function on a compact domain</a:t>
                </a:r>
              </a:p>
              <a:p>
                <a:endParaRPr lang="en-US" dirty="0">
                  <a:solidFill>
                    <a:srgbClr val="000000"/>
                  </a:solidFill>
                  <a:effectLst/>
                  <a:latin typeface="Helvetica" pitchFamily="2" charset="0"/>
                </a:endParaRPr>
              </a:p>
              <a:p>
                <a:endParaRPr lang="en-US" dirty="0"/>
              </a:p>
            </p:txBody>
          </p:sp>
        </mc:Choice>
        <mc:Fallback>
          <p:sp>
            <p:nvSpPr>
              <p:cNvPr id="3" name="Content Placeholder 2">
                <a:extLst>
                  <a:ext uri="{FF2B5EF4-FFF2-40B4-BE49-F238E27FC236}">
                    <a16:creationId xmlns:a16="http://schemas.microsoft.com/office/drawing/2014/main" id="{7F198E04-3CA8-DB65-FA41-1C1969BE83F9}"/>
                  </a:ext>
                </a:extLst>
              </p:cNvPr>
              <p:cNvSpPr>
                <a:spLocks noGrp="1" noRot="1" noChangeAspect="1" noMove="1" noResize="1" noEditPoints="1" noAdjustHandles="1" noChangeArrowheads="1" noChangeShapeType="1" noTextEdit="1"/>
              </p:cNvSpPr>
              <p:nvPr>
                <p:ph idx="1"/>
              </p:nvPr>
            </p:nvSpPr>
            <p:spPr>
              <a:blipFill>
                <a:blip r:embed="rId2"/>
                <a:stretch>
                  <a:fillRect l="-528" r="-528"/>
                </a:stretch>
              </a:blipFill>
            </p:spPr>
            <p:txBody>
              <a:bodyPr/>
              <a:lstStyle/>
              <a:p>
                <a:r>
                  <a:rPr lang="en-US">
                    <a:noFill/>
                  </a:rPr>
                  <a:t> </a:t>
                </a:r>
              </a:p>
            </p:txBody>
          </p:sp>
        </mc:Fallback>
      </mc:AlternateContent>
    </p:spTree>
    <p:extLst>
      <p:ext uri="{BB962C8B-B14F-4D97-AF65-F5344CB8AC3E}">
        <p14:creationId xmlns:p14="http://schemas.microsoft.com/office/powerpoint/2010/main" val="454139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DEBE-481D-BF34-4F8E-10D9734C9EC0}"/>
              </a:ext>
            </a:extLst>
          </p:cNvPr>
          <p:cNvSpPr>
            <a:spLocks noGrp="1"/>
          </p:cNvSpPr>
          <p:nvPr>
            <p:ph type="title"/>
          </p:nvPr>
        </p:nvSpPr>
        <p:spPr/>
        <p:txBody>
          <a:bodyPr/>
          <a:lstStyle/>
          <a:p>
            <a:r>
              <a:rPr lang="en-US" dirty="0">
                <a:solidFill>
                  <a:srgbClr val="000000"/>
                </a:solidFill>
                <a:effectLst/>
                <a:latin typeface="Helvetica" pitchFamily="2" charset="0"/>
              </a:rPr>
              <a:t>Feed-Forward Neural Networks</a:t>
            </a:r>
            <a:endParaRPr lang="en-US" dirty="0"/>
          </a:p>
        </p:txBody>
      </p:sp>
      <p:sp>
        <p:nvSpPr>
          <p:cNvPr id="3" name="Content Placeholder 2">
            <a:extLst>
              <a:ext uri="{FF2B5EF4-FFF2-40B4-BE49-F238E27FC236}">
                <a16:creationId xmlns:a16="http://schemas.microsoft.com/office/drawing/2014/main" id="{592A7030-D147-C198-1A50-ACAEBEF698B0}"/>
              </a:ext>
            </a:extLst>
          </p:cNvPr>
          <p:cNvSpPr>
            <a:spLocks noGrp="1"/>
          </p:cNvSpPr>
          <p:nvPr>
            <p:ph idx="1"/>
          </p:nvPr>
        </p:nvSpPr>
        <p:spPr/>
        <p:txBody>
          <a:bodyPr/>
          <a:lstStyle/>
          <a:p>
            <a:pPr marL="0" indent="0">
              <a:buNone/>
            </a:pPr>
            <a:r>
              <a:rPr lang="en-US" dirty="0">
                <a:solidFill>
                  <a:srgbClr val="000000"/>
                </a:solidFill>
                <a:effectLst/>
                <a:latin typeface="Helvetica" pitchFamily="2" charset="0"/>
              </a:rPr>
              <a:t>A feed-forward neural network feeds information forward through connected layers of </a:t>
            </a:r>
            <a:r>
              <a:rPr lang="en-US" dirty="0" err="1">
                <a:solidFill>
                  <a:srgbClr val="000000"/>
                </a:solidFill>
                <a:effectLst/>
                <a:latin typeface="Helvetica" pitchFamily="2" charset="0"/>
              </a:rPr>
              <a:t>perceptrons</a:t>
            </a:r>
            <a:endParaRPr lang="en-US" dirty="0">
              <a:solidFill>
                <a:srgbClr val="000000"/>
              </a:solidFill>
              <a:effectLst/>
              <a:latin typeface="Helvetica" pitchFamily="2" charset="0"/>
            </a:endParaRPr>
          </a:p>
          <a:p>
            <a:pPr marL="0" indent="0">
              <a:buNone/>
            </a:pPr>
            <a:endParaRPr lang="en-US" dirty="0">
              <a:solidFill>
                <a:srgbClr val="000000"/>
              </a:solidFill>
              <a:effectLst/>
              <a:latin typeface="Helvetica" pitchFamily="2" charset="0"/>
            </a:endParaRPr>
          </a:p>
          <a:p>
            <a:endParaRPr lang="en-US" dirty="0"/>
          </a:p>
        </p:txBody>
      </p:sp>
      <p:pic>
        <p:nvPicPr>
          <p:cNvPr id="4" name="Picture 3">
            <a:extLst>
              <a:ext uri="{FF2B5EF4-FFF2-40B4-BE49-F238E27FC236}">
                <a16:creationId xmlns:a16="http://schemas.microsoft.com/office/drawing/2014/main" id="{9947BD9F-2838-5909-DBA3-115D7B315B0C}"/>
              </a:ext>
            </a:extLst>
          </p:cNvPr>
          <p:cNvPicPr>
            <a:picLocks noChangeAspect="1"/>
          </p:cNvPicPr>
          <p:nvPr/>
        </p:nvPicPr>
        <p:blipFill>
          <a:blip r:embed="rId2"/>
          <a:stretch>
            <a:fillRect/>
          </a:stretch>
        </p:blipFill>
        <p:spPr>
          <a:xfrm>
            <a:off x="3154711" y="2891902"/>
            <a:ext cx="6197009" cy="3749985"/>
          </a:xfrm>
          <a:prstGeom prst="rect">
            <a:avLst/>
          </a:prstGeom>
        </p:spPr>
      </p:pic>
    </p:spTree>
    <p:extLst>
      <p:ext uri="{BB962C8B-B14F-4D97-AF65-F5344CB8AC3E}">
        <p14:creationId xmlns:p14="http://schemas.microsoft.com/office/powerpoint/2010/main" val="1599744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EF82-6D9D-673F-2220-65F0A13301E6}"/>
              </a:ext>
            </a:extLst>
          </p:cNvPr>
          <p:cNvSpPr>
            <a:spLocks noGrp="1"/>
          </p:cNvSpPr>
          <p:nvPr>
            <p:ph type="title"/>
          </p:nvPr>
        </p:nvSpPr>
        <p:spPr/>
        <p:txBody>
          <a:bodyPr/>
          <a:lstStyle/>
          <a:p>
            <a:r>
              <a:rPr lang="en-US" dirty="0">
                <a:solidFill>
                  <a:srgbClr val="000000"/>
                </a:solidFill>
                <a:effectLst/>
                <a:latin typeface="Helvetica" pitchFamily="2" charset="0"/>
              </a:rPr>
              <a:t>activation functions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7407A2B1-960D-DBA7-D41C-6ABAC97A7156}"/>
              </a:ext>
            </a:extLst>
          </p:cNvPr>
          <p:cNvSpPr>
            <a:spLocks noGrp="1"/>
          </p:cNvSpPr>
          <p:nvPr>
            <p:ph idx="1"/>
          </p:nvPr>
        </p:nvSpPr>
        <p:spPr/>
        <p:txBody>
          <a:bodyPr/>
          <a:lstStyle/>
          <a:p>
            <a:pPr>
              <a:buNone/>
            </a:pPr>
            <a:r>
              <a:rPr lang="en-US" dirty="0">
                <a:solidFill>
                  <a:srgbClr val="000000"/>
                </a:solidFill>
                <a:effectLst/>
                <a:latin typeface="Helvetica" pitchFamily="2" charset="0"/>
              </a:rPr>
              <a:t>A feed-forward neural network can be combined with a variety of possible scalar-</a:t>
            </a:r>
          </a:p>
          <a:p>
            <a:pPr>
              <a:buNone/>
            </a:pPr>
            <a:r>
              <a:rPr lang="en-US" dirty="0">
                <a:solidFill>
                  <a:srgbClr val="000000"/>
                </a:solidFill>
                <a:effectLst/>
                <a:latin typeface="Helvetica" pitchFamily="2" charset="0"/>
              </a:rPr>
              <a:t>valued activation functions.</a:t>
            </a:r>
          </a:p>
          <a:p>
            <a:endParaRPr lang="en-US" dirty="0"/>
          </a:p>
        </p:txBody>
      </p:sp>
      <p:pic>
        <p:nvPicPr>
          <p:cNvPr id="4" name="Picture 3">
            <a:extLst>
              <a:ext uri="{FF2B5EF4-FFF2-40B4-BE49-F238E27FC236}">
                <a16:creationId xmlns:a16="http://schemas.microsoft.com/office/drawing/2014/main" id="{4EC47CE2-6E4F-61B9-8C7A-856F3B4D59BC}"/>
              </a:ext>
            </a:extLst>
          </p:cNvPr>
          <p:cNvPicPr>
            <a:picLocks noChangeAspect="1"/>
          </p:cNvPicPr>
          <p:nvPr/>
        </p:nvPicPr>
        <p:blipFill>
          <a:blip r:embed="rId2"/>
          <a:stretch>
            <a:fillRect/>
          </a:stretch>
        </p:blipFill>
        <p:spPr>
          <a:xfrm>
            <a:off x="2367016" y="3111396"/>
            <a:ext cx="7772400" cy="1762257"/>
          </a:xfrm>
          <a:prstGeom prst="rect">
            <a:avLst/>
          </a:prstGeom>
        </p:spPr>
      </p:pic>
    </p:spTree>
    <p:extLst>
      <p:ext uri="{BB962C8B-B14F-4D97-AF65-F5344CB8AC3E}">
        <p14:creationId xmlns:p14="http://schemas.microsoft.com/office/powerpoint/2010/main" val="637452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EC7A-08FA-276E-17FF-5C510DE0BFA4}"/>
              </a:ext>
            </a:extLst>
          </p:cNvPr>
          <p:cNvSpPr>
            <a:spLocks noGrp="1"/>
          </p:cNvSpPr>
          <p:nvPr>
            <p:ph type="title"/>
          </p:nvPr>
        </p:nvSpPr>
        <p:spPr/>
        <p:txBody>
          <a:bodyPr/>
          <a:lstStyle/>
          <a:p>
            <a:r>
              <a:rPr lang="en-US" dirty="0">
                <a:solidFill>
                  <a:srgbClr val="000000"/>
                </a:solidFill>
                <a:effectLst/>
                <a:latin typeface="Helvetica" pitchFamily="2" charset="0"/>
              </a:rPr>
              <a:t>backpropagation</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6A412D7D-FDAE-2AC5-3A26-68A9D801602F}"/>
              </a:ext>
            </a:extLst>
          </p:cNvPr>
          <p:cNvSpPr>
            <a:spLocks noGrp="1"/>
          </p:cNvSpPr>
          <p:nvPr>
            <p:ph idx="1"/>
          </p:nvPr>
        </p:nvSpPr>
        <p:spPr>
          <a:xfrm>
            <a:off x="1143233" y="1895192"/>
            <a:ext cx="9603275" cy="1780091"/>
          </a:xfrm>
        </p:spPr>
        <p:txBody>
          <a:bodyPr/>
          <a:lstStyle/>
          <a:p>
            <a:r>
              <a:rPr lang="en-US" dirty="0">
                <a:solidFill>
                  <a:srgbClr val="000000"/>
                </a:solidFill>
                <a:effectLst/>
                <a:latin typeface="Helvetica" pitchFamily="2" charset="0"/>
              </a:rPr>
              <a:t>The algorithm that computes the gradient or Jacobian of a neural network output with respect to its weights is called </a:t>
            </a:r>
            <a:r>
              <a:rPr lang="en-US" b="1" dirty="0">
                <a:solidFill>
                  <a:srgbClr val="000000"/>
                </a:solidFill>
                <a:effectLst/>
                <a:latin typeface="Helvetica" pitchFamily="2" charset="0"/>
              </a:rPr>
              <a:t>backpropagation.</a:t>
            </a:r>
          </a:p>
          <a:p>
            <a:r>
              <a:rPr lang="en-US" dirty="0">
                <a:solidFill>
                  <a:srgbClr val="000000"/>
                </a:solidFill>
                <a:effectLst/>
                <a:latin typeface="Helvetica" pitchFamily="2" charset="0"/>
              </a:rPr>
              <a:t>Backpropagation defines how a backward pass “propagates” partial derivatives backwards through the network.</a:t>
            </a:r>
          </a:p>
          <a:p>
            <a:endParaRPr lang="en-US" b="1" dirty="0">
              <a:solidFill>
                <a:srgbClr val="000000"/>
              </a:solidFill>
              <a:effectLst/>
              <a:latin typeface="Helvetica" pitchFamily="2" charset="0"/>
            </a:endParaRPr>
          </a:p>
          <a:p>
            <a:endParaRPr lang="en-US" dirty="0"/>
          </a:p>
        </p:txBody>
      </p:sp>
      <p:pic>
        <p:nvPicPr>
          <p:cNvPr id="4" name="Picture 3">
            <a:extLst>
              <a:ext uri="{FF2B5EF4-FFF2-40B4-BE49-F238E27FC236}">
                <a16:creationId xmlns:a16="http://schemas.microsoft.com/office/drawing/2014/main" id="{C34D2E9A-FC21-896E-F93C-63843C186D84}"/>
              </a:ext>
            </a:extLst>
          </p:cNvPr>
          <p:cNvPicPr>
            <a:picLocks noChangeAspect="1"/>
          </p:cNvPicPr>
          <p:nvPr/>
        </p:nvPicPr>
        <p:blipFill>
          <a:blip r:embed="rId2"/>
          <a:stretch>
            <a:fillRect/>
          </a:stretch>
        </p:blipFill>
        <p:spPr>
          <a:xfrm>
            <a:off x="8377864" y="3633845"/>
            <a:ext cx="3814136" cy="3073374"/>
          </a:xfrm>
          <a:prstGeom prst="rect">
            <a:avLst/>
          </a:prstGeom>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58B60BFE-956B-71FB-44F9-39CCEA8EACEF}"/>
                  </a:ext>
                </a:extLst>
              </p:cNvPr>
              <p:cNvSpPr txBox="1">
                <a:spLocks/>
              </p:cNvSpPr>
              <p:nvPr/>
            </p:nvSpPr>
            <p:spPr>
              <a:xfrm>
                <a:off x="1132600" y="3562339"/>
                <a:ext cx="7150161" cy="323535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dirty="0">
                    <a:solidFill>
                      <a:srgbClr val="000000"/>
                    </a:solidFill>
                    <a:effectLst/>
                    <a:latin typeface="Helvetica" pitchFamily="2" charset="0"/>
                  </a:rPr>
                  <a:t>Neural network model used to explain the backpropagation algorithm. The green nodes denote the input layer encoding the input features, followed by the blue hidden layer with and the yellow output layer. The (</a:t>
                </a:r>
                <a:r>
                  <a:rPr lang="en-US" dirty="0" err="1">
                    <a:solidFill>
                      <a:srgbClr val="000000"/>
                    </a:solidFill>
                    <a:effectLst/>
                    <a:latin typeface="Helvetica" pitchFamily="2" charset="0"/>
                  </a:rPr>
                  <a:t>vectorised</a:t>
                </a:r>
                <a:r>
                  <a:rPr lang="en-US" dirty="0">
                    <a:solidFill>
                      <a:srgbClr val="000000"/>
                    </a:solidFill>
                    <a:effectLst/>
                    <a:latin typeface="Helvetica" pitchFamily="2" charset="0"/>
                  </a:rPr>
                  <a:t>) activation function of the hidden and output units are </a:t>
                </a:r>
                <a14:m>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ea typeface="Cambria Math" panose="02040503050406030204" pitchFamily="18" charset="0"/>
                          </a:rPr>
                          <m:t>𝜑</m:t>
                        </m:r>
                      </m:e>
                      <m:sub>
                        <m:r>
                          <a:rPr lang="en-US" b="0" i="1" smtClean="0">
                            <a:solidFill>
                              <a:srgbClr val="000000"/>
                            </a:solidFill>
                            <a:effectLst/>
                            <a:latin typeface="Cambria Math" panose="02040503050406030204" pitchFamily="18" charset="0"/>
                            <a:ea typeface="Cambria Math" panose="02040503050406030204" pitchFamily="18" charset="0"/>
                          </a:rPr>
                          <m:t>1</m:t>
                        </m:r>
                      </m:sub>
                    </m:sSub>
                  </m:oMath>
                </a14:m>
                <a:r>
                  <a:rPr lang="en-US" dirty="0">
                    <a:solidFill>
                      <a:srgbClr val="000000"/>
                    </a:solidFill>
                    <a:latin typeface="Helvetica" pitchFamily="2"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𝜑</m:t>
                        </m:r>
                      </m:e>
                      <m:sub>
                        <m:r>
                          <a:rPr lang="en-US" b="0" i="1" smtClean="0">
                            <a:solidFill>
                              <a:srgbClr val="000000"/>
                            </a:solidFill>
                            <a:latin typeface="Cambria Math" panose="02040503050406030204" pitchFamily="18" charset="0"/>
                            <a:ea typeface="Cambria Math" panose="02040503050406030204" pitchFamily="18" charset="0"/>
                          </a:rPr>
                          <m:t>2</m:t>
                        </m:r>
                      </m:sub>
                    </m:sSub>
                  </m:oMath>
                </a14:m>
                <a:r>
                  <a:rPr lang="el-GR" dirty="0">
                    <a:solidFill>
                      <a:srgbClr val="000000"/>
                    </a:solidFill>
                    <a:effectLst/>
                    <a:latin typeface="Helvetica" pitchFamily="2" charset="0"/>
                  </a:rPr>
                  <a:t>, </a:t>
                </a:r>
                <a:r>
                  <a:rPr lang="en-US" dirty="0">
                    <a:solidFill>
                      <a:srgbClr val="000000"/>
                    </a:solidFill>
                    <a:effectLst/>
                    <a:latin typeface="Helvetica" pitchFamily="2" charset="0"/>
                  </a:rPr>
                  <a:t>respectively. The weights are </a:t>
                </a:r>
                <a:r>
                  <a:rPr lang="en-US" dirty="0" err="1">
                    <a:solidFill>
                      <a:srgbClr val="000000"/>
                    </a:solidFill>
                    <a:effectLst/>
                    <a:latin typeface="Helvetica" pitchFamily="2" charset="0"/>
                  </a:rPr>
                  <a:t>summarised</a:t>
                </a:r>
                <a:r>
                  <a:rPr lang="en-US" dirty="0">
                    <a:solidFill>
                      <a:srgbClr val="000000"/>
                    </a:solidFill>
                    <a:effectLst/>
                    <a:latin typeface="Helvetica" pitchFamily="2" charset="0"/>
                  </a:rPr>
                  <a:t> in weight matrices W and </a:t>
                </a:r>
                <a:r>
                  <a:rPr lang="el-GR" dirty="0">
                    <a:solidFill>
                      <a:srgbClr val="000000"/>
                    </a:solidFill>
                    <a:effectLst/>
                    <a:latin typeface="Helvetica" pitchFamily="2" charset="0"/>
                  </a:rPr>
                  <a:t>Ω</a:t>
                </a:r>
              </a:p>
            </p:txBody>
          </p:sp>
        </mc:Choice>
        <mc:Fallback>
          <p:sp>
            <p:nvSpPr>
              <p:cNvPr id="5" name="Content Placeholder 2">
                <a:extLst>
                  <a:ext uri="{FF2B5EF4-FFF2-40B4-BE49-F238E27FC236}">
                    <a16:creationId xmlns:a16="http://schemas.microsoft.com/office/drawing/2014/main" id="{58B60BFE-956B-71FB-44F9-39CCEA8EACEF}"/>
                  </a:ext>
                </a:extLst>
              </p:cNvPr>
              <p:cNvSpPr txBox="1">
                <a:spLocks noRot="1" noChangeAspect="1" noMove="1" noResize="1" noEditPoints="1" noAdjustHandles="1" noChangeArrowheads="1" noChangeShapeType="1" noTextEdit="1"/>
              </p:cNvSpPr>
              <p:nvPr/>
            </p:nvSpPr>
            <p:spPr>
              <a:xfrm>
                <a:off x="1132600" y="3562339"/>
                <a:ext cx="7150161" cy="3235352"/>
              </a:xfrm>
              <a:prstGeom prst="rect">
                <a:avLst/>
              </a:prstGeom>
              <a:blipFill>
                <a:blip r:embed="rId3"/>
                <a:stretch>
                  <a:fillRect l="-887" r="-887"/>
                </a:stretch>
              </a:blipFill>
            </p:spPr>
            <p:txBody>
              <a:bodyPr/>
              <a:lstStyle/>
              <a:p>
                <a:r>
                  <a:rPr lang="en-US">
                    <a:noFill/>
                  </a:rPr>
                  <a:t> </a:t>
                </a:r>
              </a:p>
            </p:txBody>
          </p:sp>
        </mc:Fallback>
      </mc:AlternateContent>
    </p:spTree>
    <p:extLst>
      <p:ext uri="{BB962C8B-B14F-4D97-AF65-F5344CB8AC3E}">
        <p14:creationId xmlns:p14="http://schemas.microsoft.com/office/powerpoint/2010/main" val="867055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D69E-C784-9570-D37E-0FE389DD6BA6}"/>
              </a:ext>
            </a:extLst>
          </p:cNvPr>
          <p:cNvSpPr>
            <a:spLocks noGrp="1"/>
          </p:cNvSpPr>
          <p:nvPr>
            <p:ph type="title"/>
          </p:nvPr>
        </p:nvSpPr>
        <p:spPr/>
        <p:txBody>
          <a:bodyPr/>
          <a:lstStyle/>
          <a:p>
            <a:r>
              <a:rPr lang="en-US" dirty="0">
                <a:solidFill>
                  <a:srgbClr val="000000"/>
                </a:solidFill>
                <a:effectLst/>
                <a:latin typeface="Helvetica" pitchFamily="2" charset="0"/>
              </a:rPr>
              <a:t>Recurrent Neural Networks</a:t>
            </a:r>
            <a:br>
              <a:rPr lang="en-US" dirty="0">
                <a:solidFill>
                  <a:srgbClr val="000000"/>
                </a:solidFill>
                <a:effectLst/>
                <a:latin typeface="Helvetica" pitchFamily="2" charset="0"/>
              </a:rPr>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78E9B6-6439-34BC-CDC4-90488C7ECFF9}"/>
                  </a:ext>
                </a:extLst>
              </p:cNvPr>
              <p:cNvSpPr>
                <a:spLocks noGrp="1"/>
              </p:cNvSpPr>
              <p:nvPr>
                <p:ph idx="1"/>
              </p:nvPr>
            </p:nvSpPr>
            <p:spPr>
              <a:xfrm>
                <a:off x="1307805" y="2015732"/>
                <a:ext cx="9747049" cy="4289375"/>
              </a:xfrm>
            </p:spPr>
            <p:txBody>
              <a:bodyPr>
                <a:normAutofit fontScale="85000" lnSpcReduction="10000"/>
              </a:bodyPr>
              <a:lstStyle/>
              <a:p>
                <a:pPr algn="just"/>
                <a:r>
                  <a:rPr lang="en-US" dirty="0">
                    <a:solidFill>
                      <a:srgbClr val="000000"/>
                    </a:solidFill>
                    <a:effectLst/>
                    <a:latin typeface="Helvetica" pitchFamily="2" charset="0"/>
                  </a:rPr>
                  <a:t>While feed-forward neural networks are </a:t>
                </a:r>
                <a:r>
                  <a:rPr lang="en-US" dirty="0" err="1">
                    <a:solidFill>
                      <a:srgbClr val="000000"/>
                    </a:solidFill>
                    <a:effectLst/>
                    <a:latin typeface="Helvetica" pitchFamily="2" charset="0"/>
                  </a:rPr>
                  <a:t>organised</a:t>
                </a:r>
                <a:r>
                  <a:rPr lang="en-US" dirty="0">
                    <a:solidFill>
                      <a:srgbClr val="000000"/>
                    </a:solidFill>
                    <a:effectLst/>
                    <a:latin typeface="Helvetica" pitchFamily="2" charset="0"/>
                  </a:rPr>
                  <a:t> in layers, the graphical representation of recurrent neural networks is an all-to-all connected graph of units which are collectively updated in discrete time steps</a:t>
                </a:r>
              </a:p>
              <a:p>
                <a:pPr algn="just"/>
                <a:r>
                  <a:rPr lang="en-US" dirty="0">
                    <a:solidFill>
                      <a:srgbClr val="000000"/>
                    </a:solidFill>
                    <a:effectLst/>
                    <a:latin typeface="Helvetica" pitchFamily="2" charset="0"/>
                  </a:rPr>
                  <a:t>The input can be understood as the state that some units </a:t>
                </a:r>
                <a14:m>
                  <m:oMath xmlns:m="http://schemas.openxmlformats.org/officeDocument/2006/math">
                    <m:sSubSup>
                      <m:sSubSupPr>
                        <m:ctrlPr>
                          <a:rPr lang="en-US" i="1" smtClean="0">
                            <a:solidFill>
                              <a:srgbClr val="000000"/>
                            </a:solidFill>
                            <a:effectLst/>
                            <a:latin typeface="Cambria Math" panose="02040503050406030204" pitchFamily="18" charset="0"/>
                          </a:rPr>
                        </m:ctrlPr>
                      </m:sSubSupPr>
                      <m:e>
                        <m:r>
                          <a:rPr lang="en-US" b="0" i="1" smtClean="0">
                            <a:solidFill>
                              <a:srgbClr val="000000"/>
                            </a:solidFill>
                            <a:effectLst/>
                            <a:latin typeface="Cambria Math" panose="02040503050406030204" pitchFamily="18" charset="0"/>
                          </a:rPr>
                          <m:t>𝑥</m:t>
                        </m:r>
                      </m:e>
                      <m:sub>
                        <m:r>
                          <a:rPr lang="en-US" b="0" i="1" smtClean="0">
                            <a:solidFill>
                              <a:srgbClr val="000000"/>
                            </a:solidFill>
                            <a:effectLst/>
                            <a:latin typeface="Cambria Math" panose="02040503050406030204" pitchFamily="18" charset="0"/>
                          </a:rPr>
                          <m:t>1</m:t>
                        </m:r>
                      </m:sub>
                      <m:sup>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𝑡</m:t>
                        </m:r>
                        <m:r>
                          <a:rPr lang="en-US" b="0" i="1" smtClean="0">
                            <a:solidFill>
                              <a:srgbClr val="000000"/>
                            </a:solidFill>
                            <a:effectLst/>
                            <a:latin typeface="Cambria Math" panose="02040503050406030204" pitchFamily="18" charset="0"/>
                          </a:rPr>
                          <m:t>)</m:t>
                        </m:r>
                      </m:sup>
                    </m:sSubSup>
                    <m:r>
                      <a:rPr lang="en-US" b="0" i="1" smtClean="0">
                        <a:solidFill>
                          <a:srgbClr val="000000"/>
                        </a:solidFill>
                        <a:effectLst/>
                        <a:latin typeface="Cambria Math" panose="02040503050406030204" pitchFamily="18" charset="0"/>
                      </a:rPr>
                      <m:t>, …,</m:t>
                    </m:r>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𝑁</m:t>
                        </m:r>
                      </m:sub>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sup>
                    </m:sSubSup>
                  </m:oMath>
                </a14:m>
                <a:r>
                  <a:rPr lang="en-US" dirty="0">
                    <a:solidFill>
                      <a:srgbClr val="000000"/>
                    </a:solidFill>
                    <a:effectLst/>
                    <a:latin typeface="Helvetica" pitchFamily="2" charset="0"/>
                  </a:rPr>
                  <a:t>are set to at time t = 0.</a:t>
                </a:r>
              </a:p>
              <a:p>
                <a:pPr algn="just"/>
                <a:r>
                  <a:rPr lang="en-US" dirty="0">
                    <a:solidFill>
                      <a:srgbClr val="000000"/>
                    </a:solidFill>
                    <a:latin typeface="Helvetica" pitchFamily="2" charset="0"/>
                  </a:rPr>
                  <a:t>T</a:t>
                </a:r>
                <a:r>
                  <a:rPr lang="en-US" dirty="0">
                    <a:solidFill>
                      <a:srgbClr val="000000"/>
                    </a:solidFill>
                    <a:effectLst/>
                    <a:latin typeface="Helvetica" pitchFamily="2" charset="0"/>
                  </a:rPr>
                  <a:t>he output can be read from one or more designated units </a:t>
                </a:r>
                <a14:m>
                  <m:oMath xmlns:m="http://schemas.openxmlformats.org/officeDocument/2006/math">
                    <m:sSubSup>
                      <m:sSubSupPr>
                        <m:ctrlPr>
                          <a:rPr lang="en-US" i="1" smtClean="0">
                            <a:solidFill>
                              <a:srgbClr val="000000"/>
                            </a:solidFill>
                            <a:effectLst/>
                            <a:latin typeface="Cambria Math" panose="02040503050406030204" pitchFamily="18" charset="0"/>
                          </a:rPr>
                        </m:ctrlPr>
                      </m:sSubSupPr>
                      <m:e>
                        <m:r>
                          <a:rPr lang="en-US" b="0" i="1" smtClean="0">
                            <a:solidFill>
                              <a:srgbClr val="000000"/>
                            </a:solidFill>
                            <a:effectLst/>
                            <a:latin typeface="Cambria Math" panose="02040503050406030204" pitchFamily="18" charset="0"/>
                          </a:rPr>
                          <m:t>𝑦</m:t>
                        </m:r>
                      </m:e>
                      <m:sub>
                        <m:r>
                          <a:rPr lang="en-US" b="0" i="1" smtClean="0">
                            <a:solidFill>
                              <a:srgbClr val="000000"/>
                            </a:solidFill>
                            <a:effectLst/>
                            <a:latin typeface="Cambria Math" panose="02040503050406030204" pitchFamily="18" charset="0"/>
                          </a:rPr>
                          <m:t>1</m:t>
                        </m:r>
                      </m:sub>
                      <m:sup>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𝑡</m:t>
                        </m:r>
                        <m:r>
                          <a:rPr lang="en-US" b="0" i="1" smtClean="0">
                            <a:solidFill>
                              <a:srgbClr val="000000"/>
                            </a:solidFill>
                            <a:effectLst/>
                            <a:latin typeface="Cambria Math" panose="02040503050406030204" pitchFamily="18" charset="0"/>
                          </a:rPr>
                          <m:t>)</m:t>
                        </m:r>
                      </m:sup>
                    </m:sSubSup>
                    <m:r>
                      <a:rPr lang="en-US" b="0" i="1" smtClean="0">
                        <a:solidFill>
                          <a:srgbClr val="000000"/>
                        </a:solidFill>
                        <a:effectLst/>
                        <a:latin typeface="Cambria Math" panose="02040503050406030204" pitchFamily="18" charset="0"/>
                      </a:rPr>
                      <m:t>, …,</m:t>
                    </m:r>
                    <m:sSubSup>
                      <m:sSubSupPr>
                        <m:ctrlPr>
                          <a:rPr lang="en-US" i="1">
                            <a:solidFill>
                              <a:srgbClr val="000000"/>
                            </a:solidFill>
                            <a:latin typeface="Cambria Math" panose="02040503050406030204" pitchFamily="18" charset="0"/>
                          </a:rPr>
                        </m:ctrlPr>
                      </m:sSubSupPr>
                      <m:e>
                        <m:r>
                          <a:rPr lang="en-US" b="0" i="1" smtClean="0">
                            <a:solidFill>
                              <a:srgbClr val="000000"/>
                            </a:solidFill>
                            <a:latin typeface="Cambria Math" panose="02040503050406030204" pitchFamily="18" charset="0"/>
                          </a:rPr>
                          <m:t>𝑦</m:t>
                        </m:r>
                      </m:e>
                      <m:sub>
                        <m:r>
                          <a:rPr lang="en-US" b="0" i="1" smtClean="0">
                            <a:solidFill>
                              <a:srgbClr val="000000"/>
                            </a:solidFill>
                            <a:latin typeface="Cambria Math" panose="02040503050406030204" pitchFamily="18" charset="0"/>
                          </a:rPr>
                          <m:t>𝑁</m:t>
                        </m:r>
                      </m:sub>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sup>
                    </m:sSubSup>
                  </m:oMath>
                </a14:m>
                <a:r>
                  <a:rPr lang="en-US" dirty="0">
                    <a:solidFill>
                      <a:srgbClr val="000000"/>
                    </a:solidFill>
                    <a:effectLst/>
                    <a:latin typeface="Helvetica" pitchFamily="2" charset="0"/>
                  </a:rPr>
                  <a:t> at time t = T</a:t>
                </a:r>
              </a:p>
              <a:p>
                <a:pPr algn="just"/>
                <a:r>
                  <a:rPr lang="en-US" dirty="0">
                    <a:solidFill>
                      <a:srgbClr val="000000"/>
                    </a:solidFill>
                    <a:effectLst/>
                    <a:latin typeface="Helvetica" pitchFamily="2" charset="0"/>
                  </a:rPr>
                  <a:t>The state of the network after each update is given by:</a:t>
                </a:r>
              </a:p>
              <a:p>
                <a:pPr marL="0" indent="0" algn="just">
                  <a:buNone/>
                </a:pPr>
                <a14:m>
                  <m:oMathPara xmlns:m="http://schemas.openxmlformats.org/officeDocument/2006/math">
                    <m:oMathParaPr>
                      <m:jc m:val="centerGroup"/>
                    </m:oMathParaPr>
                    <m:oMath xmlns:m="http://schemas.openxmlformats.org/officeDocument/2006/math">
                      <m:sSup>
                        <m:sSupPr>
                          <m:ctrlPr>
                            <a:rPr lang="en-US" i="1" smtClean="0">
                              <a:solidFill>
                                <a:srgbClr val="000000"/>
                              </a:solidFill>
                              <a:effectLst/>
                              <a:latin typeface="Cambria Math" panose="02040503050406030204" pitchFamily="18" charset="0"/>
                            </a:rPr>
                          </m:ctrlPr>
                        </m:sSupPr>
                        <m:e>
                          <m:r>
                            <a:rPr lang="en-US" b="0" i="1" smtClean="0">
                              <a:solidFill>
                                <a:srgbClr val="000000"/>
                              </a:solidFill>
                              <a:effectLst/>
                              <a:latin typeface="Cambria Math" panose="02040503050406030204" pitchFamily="18" charset="0"/>
                            </a:rPr>
                            <m:t>𝑆</m:t>
                          </m:r>
                        </m:e>
                        <m:sup>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𝑡</m:t>
                          </m:r>
                          <m:r>
                            <a:rPr lang="en-US" b="0" i="1" smtClean="0">
                              <a:solidFill>
                                <a:srgbClr val="000000"/>
                              </a:solidFill>
                              <a:effectLst/>
                              <a:latin typeface="Cambria Math" panose="02040503050406030204" pitchFamily="18" charset="0"/>
                            </a:rPr>
                            <m:t>+1)</m:t>
                          </m:r>
                        </m:sup>
                      </m:sSup>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𝜑</m:t>
                      </m:r>
                      <m: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𝑊</m:t>
                      </m:r>
                      <m:sSup>
                        <m:sSupPr>
                          <m:ctrlPr>
                            <a:rPr lang="en-US" b="0" i="1" smtClean="0">
                              <a:solidFill>
                                <a:srgbClr val="000000"/>
                              </a:solidFill>
                              <a:effectLst/>
                              <a:latin typeface="Cambria Math" panose="02040503050406030204" pitchFamily="18" charset="0"/>
                              <a:ea typeface="Cambria Math" panose="02040503050406030204" pitchFamily="18" charset="0"/>
                            </a:rPr>
                          </m:ctrlPr>
                        </m:sSupPr>
                        <m:e>
                          <m:r>
                            <a:rPr lang="en-US" b="0" i="1" smtClean="0">
                              <a:solidFill>
                                <a:srgbClr val="000000"/>
                              </a:solidFill>
                              <a:effectLst/>
                              <a:latin typeface="Cambria Math" panose="02040503050406030204" pitchFamily="18" charset="0"/>
                              <a:ea typeface="Cambria Math" panose="02040503050406030204" pitchFamily="18" charset="0"/>
                            </a:rPr>
                            <m:t>𝑆</m:t>
                          </m:r>
                        </m:e>
                        <m:sup>
                          <m:r>
                            <a:rPr lang="en-US" b="0" i="1" smtClean="0">
                              <a:solidFill>
                                <a:srgbClr val="000000"/>
                              </a:solidFill>
                              <a:effectLst/>
                              <a:latin typeface="Cambria Math" panose="02040503050406030204" pitchFamily="18" charset="0"/>
                              <a:ea typeface="Cambria Math" panose="02040503050406030204" pitchFamily="18" charset="0"/>
                            </a:rPr>
                            <m:t>𝑡</m:t>
                          </m:r>
                        </m:sup>
                      </m:sSup>
                      <m:r>
                        <a:rPr lang="en-US" b="0" i="1" smtClean="0">
                          <a:solidFill>
                            <a:srgbClr val="000000"/>
                          </a:solidFill>
                          <a:effectLst/>
                          <a:latin typeface="Cambria Math" panose="02040503050406030204" pitchFamily="18" charset="0"/>
                          <a:ea typeface="Cambria Math" panose="02040503050406030204" pitchFamily="18" charset="0"/>
                        </a:rPr>
                        <m:t>)</m:t>
                      </m:r>
                    </m:oMath>
                  </m:oMathPara>
                </a14:m>
                <a:endParaRPr lang="en-US" dirty="0">
                  <a:solidFill>
                    <a:srgbClr val="000000"/>
                  </a:solidFill>
                  <a:effectLst/>
                  <a:latin typeface="Helvetica" pitchFamily="2" charset="0"/>
                </a:endParaRPr>
              </a:p>
              <a:p>
                <a:pPr algn="just"/>
                <a:r>
                  <a:rPr lang="en-US" dirty="0">
                    <a:solidFill>
                      <a:srgbClr val="000000"/>
                    </a:solidFill>
                    <a:effectLst/>
                    <a:latin typeface="Helvetica" pitchFamily="2" charset="0"/>
                  </a:rPr>
                  <a:t>where the </a:t>
                </a:r>
                <a14:m>
                  <m:oMath xmlns:m="http://schemas.openxmlformats.org/officeDocument/2006/math">
                    <m:sSup>
                      <m:sSupPr>
                        <m:ctrlPr>
                          <a:rPr lang="en-US" i="1" smtClean="0">
                            <a:solidFill>
                              <a:srgbClr val="000000"/>
                            </a:solidFill>
                            <a:effectLst/>
                            <a:latin typeface="Cambria Math" panose="02040503050406030204" pitchFamily="18" charset="0"/>
                          </a:rPr>
                        </m:ctrlPr>
                      </m:sSupPr>
                      <m:e>
                        <m:r>
                          <a:rPr lang="en-US" b="0" i="1" smtClean="0">
                            <a:solidFill>
                              <a:srgbClr val="000000"/>
                            </a:solidFill>
                            <a:effectLst/>
                            <a:latin typeface="Cambria Math" panose="02040503050406030204" pitchFamily="18" charset="0"/>
                          </a:rPr>
                          <m:t>𝑅</m:t>
                        </m:r>
                      </m:e>
                      <m:sup>
                        <m:r>
                          <a:rPr lang="en-US" b="0" i="1" smtClean="0">
                            <a:solidFill>
                              <a:srgbClr val="000000"/>
                            </a:solidFill>
                            <a:effectLst/>
                            <a:latin typeface="Cambria Math" panose="02040503050406030204" pitchFamily="18" charset="0"/>
                          </a:rPr>
                          <m:t>𝐺</m:t>
                        </m:r>
                        <m:r>
                          <a:rPr lang="en-US" b="0" i="1" smtClean="0">
                            <a:solidFill>
                              <a:srgbClr val="000000"/>
                            </a:solidFill>
                            <a:effectLst/>
                            <a:latin typeface="Cambria Math" panose="02040503050406030204" pitchFamily="18" charset="0"/>
                            <a:ea typeface="Cambria Math" panose="02040503050406030204" pitchFamily="18" charset="0"/>
                          </a:rPr>
                          <m:t>×</m:t>
                        </m:r>
                        <m:r>
                          <a:rPr lang="en-US" b="0" i="1" smtClean="0">
                            <a:solidFill>
                              <a:srgbClr val="000000"/>
                            </a:solidFill>
                            <a:effectLst/>
                            <a:latin typeface="Cambria Math" panose="02040503050406030204" pitchFamily="18" charset="0"/>
                            <a:ea typeface="Cambria Math" panose="02040503050406030204" pitchFamily="18" charset="0"/>
                          </a:rPr>
                          <m:t>𝐺</m:t>
                        </m:r>
                      </m:sup>
                    </m:sSup>
                  </m:oMath>
                </a14:m>
                <a:r>
                  <a:rPr lang="en-US" dirty="0">
                    <a:solidFill>
                      <a:srgbClr val="000000"/>
                    </a:solidFill>
                    <a:effectLst/>
                    <a:latin typeface="Helvetica" pitchFamily="2" charset="0"/>
                  </a:rPr>
                  <a:t> matrix W contains the weights as before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𝜑</m:t>
                    </m:r>
                  </m:oMath>
                </a14:m>
                <a:r>
                  <a:rPr lang="el-GR" dirty="0">
                    <a:solidFill>
                      <a:srgbClr val="000000"/>
                    </a:solidFill>
                    <a:effectLst/>
                    <a:latin typeface="Helvetica" pitchFamily="2" charset="0"/>
                  </a:rPr>
                  <a:t> </a:t>
                </a:r>
                <a:r>
                  <a:rPr lang="en-US" dirty="0">
                    <a:solidFill>
                      <a:srgbClr val="000000"/>
                    </a:solidFill>
                    <a:effectLst/>
                    <a:latin typeface="Helvetica" pitchFamily="2" charset="0"/>
                  </a:rPr>
                  <a:t>is a vectorized nonlinear activation function.</a:t>
                </a:r>
              </a:p>
              <a:p>
                <a:r>
                  <a:rPr lang="en-US" dirty="0">
                    <a:solidFill>
                      <a:srgbClr val="000000"/>
                    </a:solidFill>
                    <a:effectLst/>
                    <a:latin typeface="Helvetica" pitchFamily="2" charset="0"/>
                  </a:rPr>
                  <a:t>One relatively simple class of recurrent neural networks for a task called pattern matching or associative memory are </a:t>
                </a:r>
                <a:r>
                  <a:rPr lang="en-US" b="1" dirty="0">
                    <a:solidFill>
                      <a:srgbClr val="000000"/>
                    </a:solidFill>
                    <a:effectLst/>
                    <a:latin typeface="Helvetica" pitchFamily="2" charset="0"/>
                  </a:rPr>
                  <a:t>Hopfield neural networks</a:t>
                </a:r>
              </a:p>
            </p:txBody>
          </p:sp>
        </mc:Choice>
        <mc:Fallback>
          <p:sp>
            <p:nvSpPr>
              <p:cNvPr id="3" name="Content Placeholder 2">
                <a:extLst>
                  <a:ext uri="{FF2B5EF4-FFF2-40B4-BE49-F238E27FC236}">
                    <a16:creationId xmlns:a16="http://schemas.microsoft.com/office/drawing/2014/main" id="{8A78E9B6-6439-34BC-CDC4-90488C7ECFF9}"/>
                  </a:ext>
                </a:extLst>
              </p:cNvPr>
              <p:cNvSpPr>
                <a:spLocks noGrp="1" noRot="1" noChangeAspect="1" noMove="1" noResize="1" noEditPoints="1" noAdjustHandles="1" noChangeArrowheads="1" noChangeShapeType="1" noTextEdit="1"/>
              </p:cNvSpPr>
              <p:nvPr>
                <p:ph idx="1"/>
              </p:nvPr>
            </p:nvSpPr>
            <p:spPr>
              <a:xfrm>
                <a:off x="1307805" y="2015732"/>
                <a:ext cx="9747049" cy="4289375"/>
              </a:xfrm>
              <a:blipFill>
                <a:blip r:embed="rId2"/>
                <a:stretch>
                  <a:fillRect l="-391" t="-295" r="-391"/>
                </a:stretch>
              </a:blipFill>
            </p:spPr>
            <p:txBody>
              <a:bodyPr/>
              <a:lstStyle/>
              <a:p>
                <a:r>
                  <a:rPr lang="en-US">
                    <a:noFill/>
                  </a:rPr>
                  <a:t> </a:t>
                </a:r>
              </a:p>
            </p:txBody>
          </p:sp>
        </mc:Fallback>
      </mc:AlternateContent>
    </p:spTree>
    <p:extLst>
      <p:ext uri="{BB962C8B-B14F-4D97-AF65-F5344CB8AC3E}">
        <p14:creationId xmlns:p14="http://schemas.microsoft.com/office/powerpoint/2010/main" val="1800845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8A9B7-0281-ACB6-24B7-487D0AAFC2FB}"/>
              </a:ext>
            </a:extLst>
          </p:cNvPr>
          <p:cNvSpPr>
            <a:spLocks noGrp="1"/>
          </p:cNvSpPr>
          <p:nvPr>
            <p:ph type="title"/>
          </p:nvPr>
        </p:nvSpPr>
        <p:spPr/>
        <p:txBody>
          <a:bodyPr/>
          <a:lstStyle/>
          <a:p>
            <a:r>
              <a:rPr lang="en-US" dirty="0">
                <a:solidFill>
                  <a:srgbClr val="000000"/>
                </a:solidFill>
                <a:effectLst/>
                <a:latin typeface="Helvetica" pitchFamily="2" charset="0"/>
              </a:rPr>
              <a:t>Recurrent Neural Networks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A1AAF4DC-511D-42B9-CAB7-3212ACDE7715}"/>
              </a:ext>
            </a:extLst>
          </p:cNvPr>
          <p:cNvSpPr>
            <a:spLocks noGrp="1"/>
          </p:cNvSpPr>
          <p:nvPr>
            <p:ph idx="1"/>
          </p:nvPr>
        </p:nvSpPr>
        <p:spPr/>
        <p:txBody>
          <a:bodyPr/>
          <a:lstStyle/>
          <a:p>
            <a:pPr marL="0" indent="0">
              <a:buNone/>
            </a:pPr>
            <a:r>
              <a:rPr lang="en-US" dirty="0">
                <a:solidFill>
                  <a:srgbClr val="000000"/>
                </a:solidFill>
                <a:effectLst/>
                <a:latin typeface="Helvetica" pitchFamily="2" charset="0"/>
              </a:rPr>
              <a:t>A recurrent neural network is represented by an all-to-all connected graph, does not have self-connections of nodes and where connections have symmetric weights</a:t>
            </a:r>
          </a:p>
          <a:p>
            <a:endParaRPr lang="en-US" dirty="0">
              <a:solidFill>
                <a:srgbClr val="000000"/>
              </a:solidFill>
              <a:effectLst/>
              <a:latin typeface="Helvetica" pitchFamily="2" charset="0"/>
            </a:endParaRPr>
          </a:p>
          <a:p>
            <a:endParaRPr lang="en-US" dirty="0"/>
          </a:p>
        </p:txBody>
      </p:sp>
      <p:pic>
        <p:nvPicPr>
          <p:cNvPr id="4" name="Picture 3">
            <a:extLst>
              <a:ext uri="{FF2B5EF4-FFF2-40B4-BE49-F238E27FC236}">
                <a16:creationId xmlns:a16="http://schemas.microsoft.com/office/drawing/2014/main" id="{B649EE73-063A-1E6D-EFD5-79CC7B9B4D76}"/>
              </a:ext>
            </a:extLst>
          </p:cNvPr>
          <p:cNvPicPr>
            <a:picLocks noChangeAspect="1"/>
          </p:cNvPicPr>
          <p:nvPr/>
        </p:nvPicPr>
        <p:blipFill>
          <a:blip r:embed="rId2"/>
          <a:stretch>
            <a:fillRect/>
          </a:stretch>
        </p:blipFill>
        <p:spPr>
          <a:xfrm>
            <a:off x="3402345" y="3038394"/>
            <a:ext cx="5387310" cy="3621721"/>
          </a:xfrm>
          <a:prstGeom prst="rect">
            <a:avLst/>
          </a:prstGeom>
        </p:spPr>
      </p:pic>
    </p:spTree>
    <p:extLst>
      <p:ext uri="{BB962C8B-B14F-4D97-AF65-F5344CB8AC3E}">
        <p14:creationId xmlns:p14="http://schemas.microsoft.com/office/powerpoint/2010/main" val="2683573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6232E-D778-BA79-5C42-F52A8D1774EB}"/>
              </a:ext>
            </a:extLst>
          </p:cNvPr>
          <p:cNvSpPr>
            <a:spLocks noGrp="1"/>
          </p:cNvSpPr>
          <p:nvPr>
            <p:ph type="title"/>
          </p:nvPr>
        </p:nvSpPr>
        <p:spPr/>
        <p:txBody>
          <a:bodyPr/>
          <a:lstStyle/>
          <a:p>
            <a:r>
              <a:rPr lang="en-US" dirty="0">
                <a:solidFill>
                  <a:srgbClr val="000000"/>
                </a:solidFill>
                <a:effectLst/>
                <a:latin typeface="Helvetica" pitchFamily="2" charset="0"/>
              </a:rPr>
              <a:t>Boltzmann Machines</a:t>
            </a:r>
            <a:br>
              <a:rPr lang="en-US" dirty="0">
                <a:solidFill>
                  <a:srgbClr val="000000"/>
                </a:solidFill>
                <a:effectLst/>
                <a:latin typeface="Helvetica" pitchFamily="2" charset="0"/>
              </a:rPr>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AA4707-F653-F109-5B47-8A75C83AAE86}"/>
                  </a:ext>
                </a:extLst>
              </p:cNvPr>
              <p:cNvSpPr>
                <a:spLocks noGrp="1"/>
              </p:cNvSpPr>
              <p:nvPr>
                <p:ph idx="1"/>
              </p:nvPr>
            </p:nvSpPr>
            <p:spPr>
              <a:xfrm>
                <a:off x="1451579" y="2015732"/>
                <a:ext cx="9603275" cy="4140519"/>
              </a:xfrm>
            </p:spPr>
            <p:txBody>
              <a:bodyPr>
                <a:normAutofit fontScale="85000" lnSpcReduction="20000"/>
              </a:bodyPr>
              <a:lstStyle/>
              <a:p>
                <a:r>
                  <a:rPr lang="en-US" dirty="0">
                    <a:solidFill>
                      <a:srgbClr val="000000"/>
                    </a:solidFill>
                    <a:effectLst/>
                    <a:latin typeface="Helvetica" pitchFamily="2" charset="0"/>
                  </a:rPr>
                  <a:t>Boltzmann machines are recurrent neural networks that define the probability distribution of a probabilistic model over the states of the binary units s.</a:t>
                </a:r>
              </a:p>
              <a:p>
                <a:r>
                  <a:rPr lang="en-US" dirty="0">
                    <a:solidFill>
                      <a:srgbClr val="000000"/>
                    </a:solidFill>
                    <a:effectLst/>
                    <a:latin typeface="Helvetica" pitchFamily="2" charset="0"/>
                  </a:rPr>
                  <a:t>Usually, formulated as models for unsupervised learning’</a:t>
                </a:r>
              </a:p>
              <a:p>
                <a:r>
                  <a:rPr lang="en-US" dirty="0">
                    <a:solidFill>
                      <a:srgbClr val="000000"/>
                    </a:solidFill>
                    <a:effectLst/>
                    <a:latin typeface="Helvetica" pitchFamily="2" charset="0"/>
                  </a:rPr>
                  <a:t>It turns out that general Boltzmann machines are hard to train and the model only became popular when an efficient training algorithm for restricted Boltzmann machines was found</a:t>
                </a:r>
              </a:p>
              <a:p>
                <a:r>
                  <a:rPr lang="en-US" dirty="0">
                    <a:solidFill>
                      <a:srgbClr val="000000"/>
                    </a:solidFill>
                    <a:effectLst/>
                    <a:latin typeface="Helvetica" pitchFamily="2" charset="0"/>
                  </a:rPr>
                  <a:t>In a restricted Boltzmann machine (RBM), W only contains connections between visible and hidden units. </a:t>
                </a:r>
              </a:p>
              <a:p>
                <a:r>
                  <a:rPr lang="en-US" dirty="0">
                    <a:solidFill>
                      <a:srgbClr val="000000"/>
                    </a:solidFill>
                    <a:effectLst/>
                    <a:latin typeface="Helvetica" pitchFamily="2" charset="0"/>
                  </a:rPr>
                  <a:t>The cost function is commonly chosen as maximum log-likelihood estimation ( </a:t>
                </a:r>
                <a:r>
                  <a:rPr lang="en-US" sz="2000" b="0" dirty="0">
                    <a:solidFill>
                      <a:srgbClr val="000000"/>
                    </a:solidFill>
                    <a:effectLst/>
                  </a:rPr>
                  <a:t> </a:t>
                </a:r>
                <a14:m>
                  <m:oMath xmlns:m="http://schemas.openxmlformats.org/officeDocument/2006/math">
                    <m:sSup>
                      <m:sSupPr>
                        <m:ctrlPr>
                          <a:rPr lang="en-US" sz="2000" b="0" i="1" smtClean="0">
                            <a:solidFill>
                              <a:srgbClr val="000000"/>
                            </a:solidFill>
                            <a:effectLst/>
                            <a:latin typeface="Cambria Math" panose="02040503050406030204" pitchFamily="18" charset="0"/>
                          </a:rPr>
                        </m:ctrlPr>
                      </m:sSupPr>
                      <m:e>
                        <m:r>
                          <a:rPr lang="en-US" sz="2000" b="0" i="1" smtClean="0">
                            <a:solidFill>
                              <a:srgbClr val="000000"/>
                            </a:solidFill>
                            <a:effectLst/>
                            <a:latin typeface="Cambria Math" panose="02040503050406030204" pitchFamily="18" charset="0"/>
                          </a:rPr>
                          <m:t>𝑥</m:t>
                        </m:r>
                      </m:e>
                      <m:sup>
                        <m:r>
                          <a:rPr lang="en-US" sz="2000" b="0" i="1" smtClean="0">
                            <a:solidFill>
                              <a:srgbClr val="000000"/>
                            </a:solidFill>
                            <a:effectLst/>
                            <a:latin typeface="Cambria Math" panose="02040503050406030204" pitchFamily="18" charset="0"/>
                          </a:rPr>
                          <m:t>𝑚</m:t>
                        </m:r>
                      </m:sup>
                    </m:sSup>
                    <m:r>
                      <a:rPr lang="en-US" sz="2000" b="0" i="0" smtClean="0">
                        <a:solidFill>
                          <a:srgbClr val="000000"/>
                        </a:solidFill>
                        <a:effectLst/>
                        <a:latin typeface="Cambria Math" panose="02040503050406030204" pitchFamily="18" charset="0"/>
                      </a:rPr>
                      <m:t> </m:t>
                    </m:r>
                  </m:oMath>
                </a14:m>
                <a:r>
                  <a:rPr lang="en-US" dirty="0">
                    <a:solidFill>
                      <a:srgbClr val="000000"/>
                    </a:solidFill>
                    <a:effectLst/>
                    <a:latin typeface="Helvetica" pitchFamily="2" charset="0"/>
                  </a:rPr>
                  <a:t>is </a:t>
                </a:r>
                <a:r>
                  <a:rPr lang="en-US" i="1" dirty="0" err="1">
                    <a:solidFill>
                      <a:srgbClr val="000000"/>
                    </a:solidFill>
                    <a:effectLst/>
                    <a:latin typeface="Helvetica" pitchFamily="2" charset="0"/>
                  </a:rPr>
                  <a:t>m</a:t>
                </a:r>
                <a:r>
                  <a:rPr lang="en-US" dirty="0" err="1">
                    <a:solidFill>
                      <a:srgbClr val="000000"/>
                    </a:solidFill>
                    <a:effectLst/>
                    <a:latin typeface="Helvetica" pitchFamily="2" charset="0"/>
                  </a:rPr>
                  <a:t>th</a:t>
                </a:r>
                <a:r>
                  <a:rPr lang="en-US" dirty="0">
                    <a:solidFill>
                      <a:srgbClr val="000000"/>
                    </a:solidFill>
                    <a:effectLst/>
                    <a:latin typeface="Helvetica" pitchFamily="2" charset="0"/>
                  </a:rPr>
                  <a:t> training data point):</a:t>
                </a:r>
              </a:p>
              <a:p>
                <a:pPr marL="0" indent="0">
                  <a:buNone/>
                </a:pPr>
                <a14:m>
                  <m:oMathPara xmlns:m="http://schemas.openxmlformats.org/officeDocument/2006/math">
                    <m:oMathParaPr>
                      <m:jc m:val="centerGroup"/>
                    </m:oMathParaPr>
                    <m:oMath xmlns:m="http://schemas.openxmlformats.org/officeDocument/2006/math">
                      <m:r>
                        <a:rPr lang="en-US" sz="2300" b="0" i="1" smtClean="0">
                          <a:solidFill>
                            <a:srgbClr val="000000"/>
                          </a:solidFill>
                          <a:effectLst/>
                          <a:latin typeface="Cambria Math" panose="02040503050406030204" pitchFamily="18" charset="0"/>
                        </a:rPr>
                        <m:t>𝐶</m:t>
                      </m:r>
                      <m:d>
                        <m:dPr>
                          <m:ctrlPr>
                            <a:rPr lang="en-US" sz="2300" b="0" i="1" smtClean="0">
                              <a:solidFill>
                                <a:srgbClr val="000000"/>
                              </a:solidFill>
                              <a:effectLst/>
                              <a:latin typeface="Cambria Math" panose="02040503050406030204" pitchFamily="18" charset="0"/>
                            </a:rPr>
                          </m:ctrlPr>
                        </m:dPr>
                        <m:e>
                          <m:r>
                            <a:rPr lang="en-US" sz="2300" b="0" i="1" smtClean="0">
                              <a:solidFill>
                                <a:srgbClr val="000000"/>
                              </a:solidFill>
                              <a:effectLst/>
                              <a:latin typeface="Cambria Math" panose="02040503050406030204" pitchFamily="18" charset="0"/>
                            </a:rPr>
                            <m:t>𝑊</m:t>
                          </m:r>
                        </m:e>
                      </m:d>
                      <m:r>
                        <a:rPr lang="en-US" sz="2300" b="0" i="1" smtClean="0">
                          <a:solidFill>
                            <a:srgbClr val="000000"/>
                          </a:solidFill>
                          <a:effectLst/>
                          <a:latin typeface="Cambria Math" panose="02040503050406030204" pitchFamily="18" charset="0"/>
                        </a:rPr>
                        <m:t>= </m:t>
                      </m:r>
                      <m:nary>
                        <m:naryPr>
                          <m:chr m:val="∑"/>
                          <m:ctrlPr>
                            <a:rPr lang="en-US" sz="2300" b="0" i="1" smtClean="0">
                              <a:solidFill>
                                <a:srgbClr val="000000"/>
                              </a:solidFill>
                              <a:effectLst/>
                              <a:latin typeface="Cambria Math" panose="02040503050406030204" pitchFamily="18" charset="0"/>
                            </a:rPr>
                          </m:ctrlPr>
                        </m:naryPr>
                        <m:sub>
                          <m:r>
                            <m:rPr>
                              <m:brk m:alnAt="23"/>
                            </m:rPr>
                            <a:rPr lang="en-US" sz="2300" b="0" i="1" smtClean="0">
                              <a:solidFill>
                                <a:srgbClr val="000000"/>
                              </a:solidFill>
                              <a:effectLst/>
                              <a:latin typeface="Cambria Math" panose="02040503050406030204" pitchFamily="18" charset="0"/>
                            </a:rPr>
                            <m:t>𝑚</m:t>
                          </m:r>
                          <m:r>
                            <a:rPr lang="en-US" sz="2300" b="0" i="1" smtClean="0">
                              <a:solidFill>
                                <a:srgbClr val="000000"/>
                              </a:solidFill>
                              <a:effectLst/>
                              <a:latin typeface="Cambria Math" panose="02040503050406030204" pitchFamily="18" charset="0"/>
                            </a:rPr>
                            <m:t>=1</m:t>
                          </m:r>
                        </m:sub>
                        <m:sup>
                          <m:r>
                            <a:rPr lang="en-US" sz="2300" b="0" i="1" smtClean="0">
                              <a:solidFill>
                                <a:srgbClr val="000000"/>
                              </a:solidFill>
                              <a:effectLst/>
                              <a:latin typeface="Cambria Math" panose="02040503050406030204" pitchFamily="18" charset="0"/>
                            </a:rPr>
                            <m:t>𝑀</m:t>
                          </m:r>
                        </m:sup>
                        <m:e>
                          <m:func>
                            <m:funcPr>
                              <m:ctrlPr>
                                <a:rPr lang="en-US" sz="2300" b="0" i="1" smtClean="0">
                                  <a:solidFill>
                                    <a:srgbClr val="000000"/>
                                  </a:solidFill>
                                  <a:effectLst/>
                                  <a:latin typeface="Cambria Math" panose="02040503050406030204" pitchFamily="18" charset="0"/>
                                </a:rPr>
                              </m:ctrlPr>
                            </m:funcPr>
                            <m:fName>
                              <m:r>
                                <m:rPr>
                                  <m:sty m:val="p"/>
                                </m:rPr>
                                <a:rPr lang="en-US" sz="2300" b="0" i="0" smtClean="0">
                                  <a:solidFill>
                                    <a:srgbClr val="000000"/>
                                  </a:solidFill>
                                  <a:effectLst/>
                                  <a:latin typeface="Cambria Math" panose="02040503050406030204" pitchFamily="18" charset="0"/>
                                </a:rPr>
                                <m:t>log</m:t>
                              </m:r>
                            </m:fName>
                            <m:e>
                              <m:sSub>
                                <m:sSubPr>
                                  <m:ctrlPr>
                                    <a:rPr lang="en-US" sz="2300" b="0" i="1" smtClean="0">
                                      <a:solidFill>
                                        <a:srgbClr val="000000"/>
                                      </a:solidFill>
                                      <a:effectLst/>
                                      <a:latin typeface="Cambria Math" panose="02040503050406030204" pitchFamily="18" charset="0"/>
                                    </a:rPr>
                                  </m:ctrlPr>
                                </m:sSubPr>
                                <m:e>
                                  <m:r>
                                    <a:rPr lang="en-US" sz="2300" b="0" i="1" smtClean="0">
                                      <a:solidFill>
                                        <a:srgbClr val="000000"/>
                                      </a:solidFill>
                                      <a:effectLst/>
                                      <a:latin typeface="Cambria Math" panose="02040503050406030204" pitchFamily="18" charset="0"/>
                                    </a:rPr>
                                    <m:t>𝑝</m:t>
                                  </m:r>
                                </m:e>
                                <m:sub>
                                  <m:r>
                                    <a:rPr lang="en-US" sz="2300" b="0" i="1" smtClean="0">
                                      <a:solidFill>
                                        <a:srgbClr val="000000"/>
                                      </a:solidFill>
                                      <a:effectLst/>
                                      <a:latin typeface="Cambria Math" panose="02040503050406030204" pitchFamily="18" charset="0"/>
                                    </a:rPr>
                                    <m:t>𝑤</m:t>
                                  </m:r>
                                </m:sub>
                              </m:sSub>
                              <m:r>
                                <a:rPr lang="en-US" sz="2300" b="0" i="1" smtClean="0">
                                  <a:solidFill>
                                    <a:srgbClr val="000000"/>
                                  </a:solidFill>
                                  <a:effectLst/>
                                  <a:latin typeface="Cambria Math" panose="02040503050406030204" pitchFamily="18" charset="0"/>
                                </a:rPr>
                                <m:t>(</m:t>
                              </m:r>
                              <m:sSup>
                                <m:sSupPr>
                                  <m:ctrlPr>
                                    <a:rPr lang="en-US" sz="2300" b="0" i="1" smtClean="0">
                                      <a:solidFill>
                                        <a:srgbClr val="000000"/>
                                      </a:solidFill>
                                      <a:effectLst/>
                                      <a:latin typeface="Cambria Math" panose="02040503050406030204" pitchFamily="18" charset="0"/>
                                    </a:rPr>
                                  </m:ctrlPr>
                                </m:sSupPr>
                                <m:e>
                                  <m:r>
                                    <a:rPr lang="en-US" sz="2300" b="0" i="1" smtClean="0">
                                      <a:solidFill>
                                        <a:srgbClr val="000000"/>
                                      </a:solidFill>
                                      <a:effectLst/>
                                      <a:latin typeface="Cambria Math" panose="02040503050406030204" pitchFamily="18" charset="0"/>
                                    </a:rPr>
                                    <m:t>𝑥</m:t>
                                  </m:r>
                                </m:e>
                                <m:sup>
                                  <m:r>
                                    <a:rPr lang="en-US" sz="2300" b="0" i="1" smtClean="0">
                                      <a:solidFill>
                                        <a:srgbClr val="000000"/>
                                      </a:solidFill>
                                      <a:effectLst/>
                                      <a:latin typeface="Cambria Math" panose="02040503050406030204" pitchFamily="18" charset="0"/>
                                    </a:rPr>
                                    <m:t>𝑚</m:t>
                                  </m:r>
                                </m:sup>
                              </m:sSup>
                              <m:r>
                                <a:rPr lang="en-US" sz="2300" b="0" i="1" smtClean="0">
                                  <a:solidFill>
                                    <a:srgbClr val="000000"/>
                                  </a:solidFill>
                                  <a:effectLst/>
                                  <a:latin typeface="Cambria Math" panose="02040503050406030204" pitchFamily="18" charset="0"/>
                                </a:rPr>
                                <m:t>)</m:t>
                              </m:r>
                            </m:e>
                          </m:func>
                        </m:e>
                      </m:nary>
                    </m:oMath>
                  </m:oMathPara>
                </a14:m>
                <a:endParaRPr lang="en-US" dirty="0">
                  <a:solidFill>
                    <a:srgbClr val="000000"/>
                  </a:solidFill>
                  <a:effectLst/>
                  <a:latin typeface="Helvetica" pitchFamily="2" charset="0"/>
                </a:endParaRPr>
              </a:p>
              <a:p>
                <a:endParaRPr lang="en-US" dirty="0"/>
              </a:p>
            </p:txBody>
          </p:sp>
        </mc:Choice>
        <mc:Fallback>
          <p:sp>
            <p:nvSpPr>
              <p:cNvPr id="3" name="Content Placeholder 2">
                <a:extLst>
                  <a:ext uri="{FF2B5EF4-FFF2-40B4-BE49-F238E27FC236}">
                    <a16:creationId xmlns:a16="http://schemas.microsoft.com/office/drawing/2014/main" id="{BAAA4707-F653-F109-5B47-8A75C83AAE86}"/>
                  </a:ext>
                </a:extLst>
              </p:cNvPr>
              <p:cNvSpPr>
                <a:spLocks noGrp="1" noRot="1" noChangeAspect="1" noMove="1" noResize="1" noEditPoints="1" noAdjustHandles="1" noChangeArrowheads="1" noChangeShapeType="1" noTextEdit="1"/>
              </p:cNvSpPr>
              <p:nvPr>
                <p:ph idx="1"/>
              </p:nvPr>
            </p:nvSpPr>
            <p:spPr>
              <a:xfrm>
                <a:off x="1451579" y="2015732"/>
                <a:ext cx="9603275" cy="4140519"/>
              </a:xfrm>
              <a:blipFill>
                <a:blip r:embed="rId2"/>
                <a:stretch>
                  <a:fillRect l="-396" t="-612" b="-31498"/>
                </a:stretch>
              </a:blipFill>
            </p:spPr>
            <p:txBody>
              <a:bodyPr/>
              <a:lstStyle/>
              <a:p>
                <a:r>
                  <a:rPr lang="en-US">
                    <a:noFill/>
                  </a:rPr>
                  <a:t> </a:t>
                </a:r>
              </a:p>
            </p:txBody>
          </p:sp>
        </mc:Fallback>
      </mc:AlternateContent>
    </p:spTree>
    <p:extLst>
      <p:ext uri="{BB962C8B-B14F-4D97-AF65-F5344CB8AC3E}">
        <p14:creationId xmlns:p14="http://schemas.microsoft.com/office/powerpoint/2010/main" val="3414835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73FC-6196-C4D9-45EA-440D602BEF26}"/>
              </a:ext>
            </a:extLst>
          </p:cNvPr>
          <p:cNvSpPr>
            <a:spLocks noGrp="1"/>
          </p:cNvSpPr>
          <p:nvPr>
            <p:ph type="title"/>
          </p:nvPr>
        </p:nvSpPr>
        <p:spPr/>
        <p:txBody>
          <a:bodyPr/>
          <a:lstStyle/>
          <a:p>
            <a:r>
              <a:rPr lang="en-US" dirty="0">
                <a:solidFill>
                  <a:srgbClr val="000000"/>
                </a:solidFill>
                <a:effectLst/>
                <a:latin typeface="Helvetica" pitchFamily="2" charset="0"/>
              </a:rPr>
              <a:t>Boltzmann Machines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79BA7007-86AC-9977-12FD-F5A49CA9D30D}"/>
              </a:ext>
            </a:extLst>
          </p:cNvPr>
          <p:cNvSpPr>
            <a:spLocks noGrp="1"/>
          </p:cNvSpPr>
          <p:nvPr>
            <p:ph idx="1"/>
          </p:nvPr>
        </p:nvSpPr>
        <p:spPr>
          <a:xfrm>
            <a:off x="1451579" y="2094614"/>
            <a:ext cx="4779100" cy="4037749"/>
          </a:xfrm>
        </p:spPr>
        <p:txBody>
          <a:bodyPr/>
          <a:lstStyle/>
          <a:p>
            <a:pPr marL="0" indent="0" algn="just">
              <a:buNone/>
            </a:pPr>
            <a:r>
              <a:rPr lang="en-US" dirty="0">
                <a:solidFill>
                  <a:srgbClr val="000000"/>
                </a:solidFill>
                <a:effectLst/>
                <a:latin typeface="Helvetica" pitchFamily="2" charset="0"/>
              </a:rPr>
              <a:t>Graphical representation of a restricted Boltzmann machine visible units include input and output units. A full Boltzmann machine would also allow for connections in between hidden units as well as in between visible units</a:t>
            </a:r>
          </a:p>
        </p:txBody>
      </p:sp>
      <p:pic>
        <p:nvPicPr>
          <p:cNvPr id="5" name="Picture 4">
            <a:extLst>
              <a:ext uri="{FF2B5EF4-FFF2-40B4-BE49-F238E27FC236}">
                <a16:creationId xmlns:a16="http://schemas.microsoft.com/office/drawing/2014/main" id="{68F23C05-CF35-FA3A-8E90-60FDD5EA7507}"/>
              </a:ext>
            </a:extLst>
          </p:cNvPr>
          <p:cNvPicPr>
            <a:picLocks noChangeAspect="1"/>
          </p:cNvPicPr>
          <p:nvPr/>
        </p:nvPicPr>
        <p:blipFill>
          <a:blip r:embed="rId2"/>
          <a:stretch>
            <a:fillRect/>
          </a:stretch>
        </p:blipFill>
        <p:spPr>
          <a:xfrm>
            <a:off x="6464595" y="2094613"/>
            <a:ext cx="4396838" cy="3842097"/>
          </a:xfrm>
          <a:prstGeom prst="rect">
            <a:avLst/>
          </a:prstGeom>
        </p:spPr>
      </p:pic>
    </p:spTree>
    <p:extLst>
      <p:ext uri="{BB962C8B-B14F-4D97-AF65-F5344CB8AC3E}">
        <p14:creationId xmlns:p14="http://schemas.microsoft.com/office/powerpoint/2010/main" val="21625891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A581-FEE1-2646-6A43-0D3881C324ED}"/>
              </a:ext>
            </a:extLst>
          </p:cNvPr>
          <p:cNvSpPr>
            <a:spLocks noGrp="1"/>
          </p:cNvSpPr>
          <p:nvPr>
            <p:ph type="title"/>
          </p:nvPr>
        </p:nvSpPr>
        <p:spPr/>
        <p:txBody>
          <a:bodyPr/>
          <a:lstStyle/>
          <a:p>
            <a:r>
              <a:rPr lang="en-US" dirty="0">
                <a:solidFill>
                  <a:srgbClr val="000000"/>
                </a:solidFill>
                <a:effectLst/>
                <a:latin typeface="Helvetica" pitchFamily="2" charset="0"/>
              </a:rPr>
              <a:t>Graphical Models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77E491E7-6BB3-FC00-85AA-D6904A0A416A}"/>
              </a:ext>
            </a:extLst>
          </p:cNvPr>
          <p:cNvSpPr>
            <a:spLocks noGrp="1"/>
          </p:cNvSpPr>
          <p:nvPr>
            <p:ph idx="1"/>
          </p:nvPr>
        </p:nvSpPr>
        <p:spPr/>
        <p:txBody>
          <a:bodyPr/>
          <a:lstStyle/>
          <a:p>
            <a:pPr marL="0" indent="0">
              <a:buNone/>
            </a:pPr>
            <a:r>
              <a:rPr lang="en-US" dirty="0">
                <a:solidFill>
                  <a:srgbClr val="000000"/>
                </a:solidFill>
                <a:effectLst/>
                <a:latin typeface="Helvetica" pitchFamily="2" charset="0"/>
              </a:rPr>
              <a:t>Graphical models are probabilistic models that use graphical representations to display and simplify probability distributions over data. Such as:</a:t>
            </a:r>
          </a:p>
          <a:p>
            <a:pPr marL="0" indent="0">
              <a:buNone/>
            </a:pPr>
            <a:endParaRPr lang="en-US" dirty="0">
              <a:solidFill>
                <a:srgbClr val="000000"/>
              </a:solidFill>
              <a:effectLst/>
              <a:latin typeface="Helvetica" pitchFamily="2" charset="0"/>
            </a:endParaRPr>
          </a:p>
          <a:p>
            <a:r>
              <a:rPr lang="en-US" dirty="0">
                <a:solidFill>
                  <a:srgbClr val="000000"/>
                </a:solidFill>
                <a:effectLst/>
                <a:latin typeface="Helvetica" pitchFamily="2" charset="0"/>
              </a:rPr>
              <a:t>Bayesian Networks Models</a:t>
            </a:r>
          </a:p>
          <a:p>
            <a:r>
              <a:rPr lang="en-US" dirty="0">
                <a:solidFill>
                  <a:srgbClr val="000000"/>
                </a:solidFill>
                <a:effectLst/>
                <a:latin typeface="Helvetica" pitchFamily="2" charset="0"/>
              </a:rPr>
              <a:t>Hidden Markov Models</a:t>
            </a:r>
            <a:br>
              <a:rPr lang="en-US" dirty="0">
                <a:solidFill>
                  <a:srgbClr val="000000"/>
                </a:solidFill>
                <a:effectLst/>
                <a:latin typeface="Helvetica" pitchFamily="2" charset="0"/>
              </a:rPr>
            </a:br>
            <a:br>
              <a:rPr lang="en-US" dirty="0">
                <a:solidFill>
                  <a:srgbClr val="000000"/>
                </a:solidFill>
                <a:effectLst/>
                <a:latin typeface="Helvetica" pitchFamily="2" charset="0"/>
              </a:rPr>
            </a:br>
            <a:endParaRPr lang="en-US" dirty="0"/>
          </a:p>
        </p:txBody>
      </p:sp>
    </p:spTree>
    <p:extLst>
      <p:ext uri="{BB962C8B-B14F-4D97-AF65-F5344CB8AC3E}">
        <p14:creationId xmlns:p14="http://schemas.microsoft.com/office/powerpoint/2010/main" val="33463757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F280-4A29-235F-5840-CFFC2D86CF1C}"/>
              </a:ext>
            </a:extLst>
          </p:cNvPr>
          <p:cNvSpPr>
            <a:spLocks noGrp="1"/>
          </p:cNvSpPr>
          <p:nvPr>
            <p:ph type="title"/>
          </p:nvPr>
        </p:nvSpPr>
        <p:spPr/>
        <p:txBody>
          <a:bodyPr/>
          <a:lstStyle/>
          <a:p>
            <a:r>
              <a:rPr lang="en-US" dirty="0">
                <a:solidFill>
                  <a:srgbClr val="000000"/>
                </a:solidFill>
                <a:effectLst/>
                <a:latin typeface="Helvetica" pitchFamily="2" charset="0"/>
              </a:rPr>
              <a:t>Bayesian Networks</a:t>
            </a:r>
            <a:br>
              <a:rPr lang="en-US" dirty="0">
                <a:solidFill>
                  <a:srgbClr val="000000"/>
                </a:solidFill>
                <a:effectLst/>
                <a:latin typeface="Helvetica" pitchFamily="2" charset="0"/>
              </a:rPr>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9CEFC8-EC18-A27F-89CB-3EB50B3B9356}"/>
                  </a:ext>
                </a:extLst>
              </p:cNvPr>
              <p:cNvSpPr>
                <a:spLocks noGrp="1"/>
              </p:cNvSpPr>
              <p:nvPr>
                <p:ph idx="1"/>
              </p:nvPr>
            </p:nvSpPr>
            <p:spPr/>
            <p:txBody>
              <a:bodyPr/>
              <a:lstStyle/>
              <a:p>
                <a:r>
                  <a:rPr lang="en-US" dirty="0">
                    <a:solidFill>
                      <a:srgbClr val="000000"/>
                    </a:solidFill>
                    <a:effectLst/>
                    <a:latin typeface="Helvetica" pitchFamily="2" charset="0"/>
                  </a:rPr>
                  <a:t>A Bayesian network or belief network is a probabilistic model with conditional independence assumptions that simplify the model distribution p(</a:t>
                </a:r>
                <a:r>
                  <a:rPr lang="en-US" b="1" dirty="0">
                    <a:solidFill>
                      <a:srgbClr val="000000"/>
                    </a:solidFill>
                    <a:effectLst/>
                    <a:latin typeface="Helvetica" pitchFamily="2" charset="0"/>
                  </a:rPr>
                  <a:t>s</a:t>
                </a:r>
                <a:r>
                  <a:rPr lang="en-US" dirty="0">
                    <a:solidFill>
                      <a:srgbClr val="000000"/>
                    </a:solidFill>
                    <a:effectLst/>
                    <a:latin typeface="Helvetica" pitchFamily="2" charset="0"/>
                  </a:rPr>
                  <a:t>), which follows directly from the definition of a conditional probability</a:t>
                </a:r>
              </a:p>
              <a:p>
                <a:r>
                  <a:rPr lang="en-US" dirty="0">
                    <a:solidFill>
                      <a:srgbClr val="000000"/>
                    </a:solidFill>
                    <a:effectLst/>
                    <a:latin typeface="Helvetica" pitchFamily="2" charset="0"/>
                  </a:rPr>
                  <a:t> probability distribution over </a:t>
                </a:r>
                <a:r>
                  <a:rPr lang="en-US" b="1" dirty="0">
                    <a:solidFill>
                      <a:srgbClr val="000000"/>
                    </a:solidFill>
                    <a:effectLst/>
                    <a:latin typeface="Helvetica" pitchFamily="2" charset="0"/>
                  </a:rPr>
                  <a:t>s</a:t>
                </a:r>
                <a:r>
                  <a:rPr lang="en-US" dirty="0">
                    <a:solidFill>
                      <a:srgbClr val="000000"/>
                    </a:solidFill>
                    <a:effectLst/>
                    <a:latin typeface="Helvetica" pitchFamily="2" charset="0"/>
                  </a:rPr>
                  <a:t> can be expressed by</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0000"/>
                          </a:solidFill>
                          <a:effectLst/>
                          <a:latin typeface="Cambria Math" panose="02040503050406030204" pitchFamily="18" charset="0"/>
                        </a:rPr>
                        <m:t>𝑃</m:t>
                      </m:r>
                      <m:d>
                        <m:dPr>
                          <m:ctrlPr>
                            <a:rPr lang="en-US" b="0" i="1" smtClean="0">
                              <a:solidFill>
                                <a:srgbClr val="000000"/>
                              </a:solidFill>
                              <a:effectLst/>
                              <a:latin typeface="Cambria Math" panose="02040503050406030204" pitchFamily="18" charset="0"/>
                            </a:rPr>
                          </m:ctrlPr>
                        </m:dPr>
                        <m:e>
                          <m:r>
                            <a:rPr lang="en-US" b="0" i="1" smtClean="0">
                              <a:solidFill>
                                <a:srgbClr val="000000"/>
                              </a:solidFill>
                              <a:effectLst/>
                              <a:latin typeface="Cambria Math" panose="02040503050406030204" pitchFamily="18" charset="0"/>
                            </a:rPr>
                            <m:t>𝑠</m:t>
                          </m:r>
                        </m:e>
                      </m:d>
                      <m:r>
                        <a:rPr lang="en-US" b="0" i="1" smtClean="0">
                          <a:solidFill>
                            <a:srgbClr val="000000"/>
                          </a:solidFill>
                          <a:effectLst/>
                          <a:latin typeface="Cambria Math" panose="02040503050406030204" pitchFamily="18" charset="0"/>
                        </a:rPr>
                        <m:t>= </m:t>
                      </m:r>
                      <m:nary>
                        <m:naryPr>
                          <m:chr m:val="∏"/>
                          <m:limLoc m:val="subSup"/>
                          <m:ctrlPr>
                            <a:rPr lang="en-US" b="0" i="1" smtClean="0">
                              <a:solidFill>
                                <a:srgbClr val="000000"/>
                              </a:solidFill>
                              <a:effectLst/>
                              <a:latin typeface="Cambria Math" panose="02040503050406030204" pitchFamily="18" charset="0"/>
                            </a:rPr>
                          </m:ctrlPr>
                        </m:naryPr>
                        <m:sub>
                          <m:r>
                            <m:rPr>
                              <m:brk m:alnAt="25"/>
                            </m:rPr>
                            <a:rPr lang="en-US" b="0" i="1" smtClean="0">
                              <a:solidFill>
                                <a:srgbClr val="000000"/>
                              </a:solidFill>
                              <a:effectLst/>
                              <a:latin typeface="Cambria Math" panose="02040503050406030204" pitchFamily="18" charset="0"/>
                            </a:rPr>
                            <m:t>𝑖</m:t>
                          </m:r>
                          <m:r>
                            <a:rPr lang="en-US" b="0" i="1" smtClean="0">
                              <a:solidFill>
                                <a:srgbClr val="000000"/>
                              </a:solidFill>
                              <a:effectLst/>
                              <a:latin typeface="Cambria Math" panose="02040503050406030204" pitchFamily="18" charset="0"/>
                            </a:rPr>
                            <m:t>=1</m:t>
                          </m:r>
                        </m:sub>
                        <m:sup>
                          <m:r>
                            <a:rPr lang="en-US" b="0" i="1" smtClean="0">
                              <a:solidFill>
                                <a:srgbClr val="000000"/>
                              </a:solidFill>
                              <a:effectLst/>
                              <a:latin typeface="Cambria Math" panose="02040503050406030204" pitchFamily="18" charset="0"/>
                            </a:rPr>
                            <m:t>𝐺</m:t>
                          </m:r>
                        </m:sup>
                        <m:e>
                          <m:r>
                            <a:rPr lang="en-US" b="0" i="1" smtClean="0">
                              <a:solidFill>
                                <a:srgbClr val="000000"/>
                              </a:solidFill>
                              <a:effectLst/>
                              <a:latin typeface="Cambria Math" panose="02040503050406030204" pitchFamily="18" charset="0"/>
                            </a:rPr>
                            <m:t>𝑝</m:t>
                          </m:r>
                          <m:r>
                            <a:rPr lang="en-US" b="0" i="1" smtClean="0">
                              <a:solidFill>
                                <a:srgbClr val="000000"/>
                              </a:solidFill>
                              <a:effectLst/>
                              <a:latin typeface="Cambria Math" panose="02040503050406030204" pitchFamily="18" charset="0"/>
                            </a:rPr>
                            <m:t>(</m:t>
                          </m:r>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𝑠</m:t>
                              </m:r>
                            </m:e>
                            <m:sub>
                              <m:r>
                                <a:rPr lang="en-US" b="0" i="1" smtClean="0">
                                  <a:solidFill>
                                    <a:srgbClr val="000000"/>
                                  </a:solidFill>
                                  <a:effectLst/>
                                  <a:latin typeface="Cambria Math" panose="02040503050406030204" pitchFamily="18" charset="0"/>
                                </a:rPr>
                                <m:t>𝑖</m:t>
                              </m:r>
                            </m:sub>
                          </m:sSub>
                          <m:r>
                            <a:rPr lang="en-US" b="0" i="1" smtClean="0">
                              <a:solidFill>
                                <a:srgbClr val="000000"/>
                              </a:solidFill>
                              <a:effectLst/>
                              <a:latin typeface="Cambria Math" panose="02040503050406030204" pitchFamily="18" charset="0"/>
                            </a:rPr>
                            <m:t>|</m:t>
                          </m:r>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ea typeface="Cambria Math" panose="02040503050406030204" pitchFamily="18" charset="0"/>
                                </a:rPr>
                                <m:t>𝜋</m:t>
                              </m:r>
                            </m:e>
                            <m:sub>
                              <m:r>
                                <a:rPr lang="en-US" b="0" i="1" smtClean="0">
                                  <a:solidFill>
                                    <a:srgbClr val="000000"/>
                                  </a:solidFill>
                                  <a:effectLst/>
                                  <a:latin typeface="Cambria Math" panose="02040503050406030204" pitchFamily="18" charset="0"/>
                                </a:rPr>
                                <m:t>𝑖</m:t>
                              </m:r>
                            </m:sub>
                          </m:sSub>
                          <m:r>
                            <a:rPr lang="en-US" b="0" i="1" smtClean="0">
                              <a:solidFill>
                                <a:srgbClr val="000000"/>
                              </a:solidFill>
                              <a:effectLst/>
                              <a:latin typeface="Cambria Math" panose="02040503050406030204" pitchFamily="18" charset="0"/>
                            </a:rPr>
                            <m:t>)</m:t>
                          </m:r>
                        </m:e>
                      </m:nary>
                    </m:oMath>
                  </m:oMathPara>
                </a14:m>
                <a:endParaRPr lang="en-US" b="0" dirty="0">
                  <a:solidFill>
                    <a:srgbClr val="000000"/>
                  </a:solidFill>
                  <a:effectLst/>
                  <a:latin typeface="Helvetica" pitchFamily="2" charset="0"/>
                </a:endParaRPr>
              </a:p>
              <a:p>
                <a:pPr marL="0" indent="0" algn="ctr">
                  <a:buNone/>
                </a:pPr>
                <a14:m>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ea typeface="Cambria Math" panose="02040503050406030204" pitchFamily="18" charset="0"/>
                          </a:rPr>
                          <m:t>𝜋</m:t>
                        </m:r>
                      </m:e>
                      <m:sub>
                        <m:r>
                          <a:rPr lang="en-US" b="0" i="1" smtClean="0">
                            <a:solidFill>
                              <a:srgbClr val="000000"/>
                            </a:solidFill>
                            <a:effectLst/>
                            <a:latin typeface="Cambria Math" panose="02040503050406030204" pitchFamily="18" charset="0"/>
                          </a:rPr>
                          <m:t>𝑖</m:t>
                        </m:r>
                      </m:sub>
                    </m:sSub>
                  </m:oMath>
                </a14:m>
                <a:r>
                  <a:rPr lang="en-US" dirty="0">
                    <a:solidFill>
                      <a:srgbClr val="000000"/>
                    </a:solidFill>
                    <a:effectLst/>
                    <a:latin typeface="Helvetica" pitchFamily="2" charset="0"/>
                  </a:rPr>
                  <a:t> is the set of variables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𝑠</m:t>
                        </m:r>
                      </m:e>
                      <m:sub>
                        <m:r>
                          <a:rPr lang="en-US" i="1">
                            <a:solidFill>
                              <a:srgbClr val="000000"/>
                            </a:solidFill>
                            <a:latin typeface="Cambria Math" panose="02040503050406030204" pitchFamily="18" charset="0"/>
                          </a:rPr>
                          <m:t>𝑖</m:t>
                        </m:r>
                      </m:sub>
                    </m:sSub>
                  </m:oMath>
                </a14:m>
                <a:r>
                  <a:rPr lang="en-US" dirty="0">
                    <a:solidFill>
                      <a:srgbClr val="000000"/>
                    </a:solidFill>
                    <a:effectLst/>
                    <a:latin typeface="Helvetica" pitchFamily="2" charset="0"/>
                  </a:rPr>
                  <a:t> conditionally depends on</a:t>
                </a:r>
              </a:p>
              <a:p>
                <a:pPr marL="0" indent="0">
                  <a:buNone/>
                </a:pPr>
                <a:endParaRPr lang="en-US" b="0" dirty="0">
                  <a:solidFill>
                    <a:srgbClr val="000000"/>
                  </a:solidFill>
                  <a:effectLst/>
                  <a:latin typeface="Helvetica" pitchFamily="2" charset="0"/>
                </a:endParaRPr>
              </a:p>
            </p:txBody>
          </p:sp>
        </mc:Choice>
        <mc:Fallback>
          <p:sp>
            <p:nvSpPr>
              <p:cNvPr id="3" name="Content Placeholder 2">
                <a:extLst>
                  <a:ext uri="{FF2B5EF4-FFF2-40B4-BE49-F238E27FC236}">
                    <a16:creationId xmlns:a16="http://schemas.microsoft.com/office/drawing/2014/main" id="{009CEFC8-EC18-A27F-89CB-3EB50B3B9356}"/>
                  </a:ext>
                </a:extLst>
              </p:cNvPr>
              <p:cNvSpPr>
                <a:spLocks noGrp="1" noRot="1" noChangeAspect="1" noMove="1" noResize="1" noEditPoints="1" noAdjustHandles="1" noChangeArrowheads="1" noChangeShapeType="1" noTextEdit="1"/>
              </p:cNvSpPr>
              <p:nvPr>
                <p:ph idx="1"/>
              </p:nvPr>
            </p:nvSpPr>
            <p:spPr>
              <a:blipFill>
                <a:blip r:embed="rId2"/>
                <a:stretch>
                  <a:fillRect l="-528" r="-925" b="-16850"/>
                </a:stretch>
              </a:blipFill>
            </p:spPr>
            <p:txBody>
              <a:bodyPr/>
              <a:lstStyle/>
              <a:p>
                <a:r>
                  <a:rPr lang="en-US">
                    <a:noFill/>
                  </a:rPr>
                  <a:t> </a:t>
                </a:r>
              </a:p>
            </p:txBody>
          </p:sp>
        </mc:Fallback>
      </mc:AlternateContent>
    </p:spTree>
    <p:extLst>
      <p:ext uri="{BB962C8B-B14F-4D97-AF65-F5344CB8AC3E}">
        <p14:creationId xmlns:p14="http://schemas.microsoft.com/office/powerpoint/2010/main" val="375540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64A9-6479-5A45-F745-A60366F601F8}"/>
              </a:ext>
            </a:extLst>
          </p:cNvPr>
          <p:cNvSpPr>
            <a:spLocks noGrp="1"/>
          </p:cNvSpPr>
          <p:nvPr>
            <p:ph idx="1"/>
          </p:nvPr>
        </p:nvSpPr>
        <p:spPr>
          <a:xfrm>
            <a:off x="0" y="1897198"/>
            <a:ext cx="8771467" cy="4418935"/>
          </a:xfrm>
        </p:spPr>
        <p:txBody>
          <a:bodyPr>
            <a:normAutofit/>
          </a:bodyPr>
          <a:lstStyle/>
          <a:p>
            <a:r>
              <a:rPr lang="en-US" dirty="0">
                <a:latin typeface="Arial" panose="020B0604020202020204" pitchFamily="34" charset="0"/>
                <a:cs typeface="Arial" panose="020B0604020202020204" pitchFamily="34" charset="0"/>
              </a:rPr>
              <a:t>A traditional application for machine learning is to </a:t>
            </a:r>
            <a:r>
              <a:rPr lang="en-US" u="sng" dirty="0">
                <a:latin typeface="Arial" panose="020B0604020202020204" pitchFamily="34" charset="0"/>
                <a:cs typeface="Arial" panose="020B0604020202020204" pitchFamily="34" charset="0"/>
              </a:rPr>
              <a:t>program machines to play games</a:t>
            </a:r>
            <a:r>
              <a:rPr lang="en-US" dirty="0">
                <a:latin typeface="Arial" panose="020B0604020202020204" pitchFamily="34" charset="0"/>
                <a:cs typeface="Arial" panose="020B0604020202020204" pitchFamily="34" charset="0"/>
              </a:rPr>
              <a:t>, such as chess. The machine—in this context called an agent—learns, it </a:t>
            </a:r>
            <a:r>
              <a:rPr lang="en-US" u="sng" dirty="0">
                <a:latin typeface="Arial" panose="020B0604020202020204" pitchFamily="34" charset="0"/>
                <a:cs typeface="Arial" panose="020B0604020202020204" pitchFamily="34" charset="0"/>
              </a:rPr>
              <a:t>gets rewarded for successful policies and punished for unsuccessful ones</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While the world champion in chess was beaten by machine learning software as early as the 1990s, the game “Go” is more complex. </a:t>
            </a:r>
          </a:p>
          <a:p>
            <a:r>
              <a:rPr lang="en-US" dirty="0">
                <a:latin typeface="Arial" panose="020B0604020202020204" pitchFamily="34" charset="0"/>
                <a:cs typeface="Arial" panose="020B0604020202020204" pitchFamily="34" charset="0"/>
              </a:rPr>
              <a:t>There are more possible positions of marbles on the board than atoms in the universe. However, one of the leading masters of Go had to admit defeat to computer software in 2016, namely Google’s AlphaGo </a:t>
            </a:r>
          </a:p>
        </p:txBody>
      </p:sp>
      <p:sp>
        <p:nvSpPr>
          <p:cNvPr id="4" name="Title 1">
            <a:extLst>
              <a:ext uri="{FF2B5EF4-FFF2-40B4-BE49-F238E27FC236}">
                <a16:creationId xmlns:a16="http://schemas.microsoft.com/office/drawing/2014/main" id="{CA1F7FA7-C9D4-B8E0-9BA6-8D4ACF7F112B}"/>
              </a:ext>
            </a:extLst>
          </p:cNvPr>
          <p:cNvSpPr txBox="1">
            <a:spLocks/>
          </p:cNvSpPr>
          <p:nvPr/>
        </p:nvSpPr>
        <p:spPr>
          <a:xfrm>
            <a:off x="1294999" y="1223567"/>
            <a:ext cx="11906839"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solidFill>
                  <a:srgbClr val="000000"/>
                </a:solidFill>
                <a:latin typeface="+mn-lt"/>
              </a:rPr>
              <a:t>Example of ML problems #4: Board games</a:t>
            </a:r>
            <a:endParaRPr lang="en-US" dirty="0">
              <a:latin typeface="+mn-lt"/>
            </a:endParaRPr>
          </a:p>
        </p:txBody>
      </p:sp>
      <p:pic>
        <p:nvPicPr>
          <p:cNvPr id="5" name="Picture 4">
            <a:extLst>
              <a:ext uri="{FF2B5EF4-FFF2-40B4-BE49-F238E27FC236}">
                <a16:creationId xmlns:a16="http://schemas.microsoft.com/office/drawing/2014/main" id="{D75BE90C-6FAE-4E38-C913-6B46BD56E61D}"/>
              </a:ext>
            </a:extLst>
          </p:cNvPr>
          <p:cNvPicPr>
            <a:picLocks noChangeAspect="1"/>
          </p:cNvPicPr>
          <p:nvPr/>
        </p:nvPicPr>
        <p:blipFill>
          <a:blip r:embed="rId2"/>
          <a:stretch>
            <a:fillRect/>
          </a:stretch>
        </p:blipFill>
        <p:spPr>
          <a:xfrm>
            <a:off x="9321271" y="2027213"/>
            <a:ext cx="1914525" cy="1933575"/>
          </a:xfrm>
          <a:prstGeom prst="rect">
            <a:avLst/>
          </a:prstGeom>
        </p:spPr>
      </p:pic>
      <p:sp>
        <p:nvSpPr>
          <p:cNvPr id="6" name="TextBox 5">
            <a:extLst>
              <a:ext uri="{FF2B5EF4-FFF2-40B4-BE49-F238E27FC236}">
                <a16:creationId xmlns:a16="http://schemas.microsoft.com/office/drawing/2014/main" id="{84889F77-90AF-165A-B0B8-A1134ED906F3}"/>
              </a:ext>
            </a:extLst>
          </p:cNvPr>
          <p:cNvSpPr txBox="1"/>
          <p:nvPr/>
        </p:nvSpPr>
        <p:spPr>
          <a:xfrm>
            <a:off x="8619067" y="4042739"/>
            <a:ext cx="3318934" cy="830997"/>
          </a:xfrm>
          <a:prstGeom prst="rect">
            <a:avLst/>
          </a:prstGeom>
          <a:solidFill>
            <a:schemeClr val="bg1"/>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The black and white marbles in the  board game “Go” can be arranged in a vast number of configurations</a:t>
            </a:r>
          </a:p>
        </p:txBody>
      </p:sp>
    </p:spTree>
    <p:extLst>
      <p:ext uri="{BB962C8B-B14F-4D97-AF65-F5344CB8AC3E}">
        <p14:creationId xmlns:p14="http://schemas.microsoft.com/office/powerpoint/2010/main" val="1089489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970D-EAAC-7796-F29A-41AC2400A2E4}"/>
              </a:ext>
            </a:extLst>
          </p:cNvPr>
          <p:cNvSpPr>
            <a:spLocks noGrp="1"/>
          </p:cNvSpPr>
          <p:nvPr>
            <p:ph type="title"/>
          </p:nvPr>
        </p:nvSpPr>
        <p:spPr/>
        <p:txBody>
          <a:bodyPr/>
          <a:lstStyle/>
          <a:p>
            <a:r>
              <a:rPr lang="en-US" dirty="0">
                <a:solidFill>
                  <a:srgbClr val="000000"/>
                </a:solidFill>
                <a:effectLst/>
                <a:latin typeface="Helvetica" pitchFamily="2" charset="0"/>
              </a:rPr>
              <a:t>Bayesian Networks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32B8A3A1-AA03-E575-13B9-E0AB81EEBD8F}"/>
              </a:ext>
            </a:extLst>
          </p:cNvPr>
          <p:cNvSpPr>
            <a:spLocks noGrp="1"/>
          </p:cNvSpPr>
          <p:nvPr>
            <p:ph idx="1"/>
          </p:nvPr>
        </p:nvSpPr>
        <p:spPr>
          <a:xfrm>
            <a:off x="1137685" y="2005099"/>
            <a:ext cx="10231062" cy="2418045"/>
          </a:xfrm>
        </p:spPr>
        <p:txBody>
          <a:bodyPr>
            <a:normAutofit/>
          </a:bodyPr>
          <a:lstStyle/>
          <a:p>
            <a:pPr marL="0" indent="0" algn="just">
              <a:buNone/>
            </a:pPr>
            <a:r>
              <a:rPr lang="en-US" dirty="0">
                <a:solidFill>
                  <a:srgbClr val="000000"/>
                </a:solidFill>
                <a:effectLst/>
                <a:latin typeface="Helvetica" pitchFamily="2" charset="0"/>
              </a:rPr>
              <a:t>The variable Rain is conditionally independent of the other two variables, while the variable Sprinkler is only conditionally independent from the variable Grass wet. If one knows the value of Rain (the input) and one wants to derive the probability of “Grass wet” (the output), the Sprinkler becomes a hidden variable over which one has to </a:t>
            </a:r>
            <a:r>
              <a:rPr lang="en-US" dirty="0" err="1">
                <a:solidFill>
                  <a:srgbClr val="000000"/>
                </a:solidFill>
                <a:effectLst/>
                <a:latin typeface="Helvetica" pitchFamily="2" charset="0"/>
              </a:rPr>
              <a:t>marginalise</a:t>
            </a:r>
            <a:r>
              <a:rPr lang="en-US" dirty="0">
                <a:solidFill>
                  <a:srgbClr val="000000"/>
                </a:solidFill>
                <a:effectLst/>
                <a:latin typeface="Helvetica" pitchFamily="2" charset="0"/>
              </a:rPr>
              <a:t>. Each variable comes with a local probability table listing the probability of the state of this variable given the state of the parents</a:t>
            </a:r>
          </a:p>
          <a:p>
            <a:pPr algn="just"/>
            <a:endParaRPr lang="en-US" dirty="0"/>
          </a:p>
        </p:txBody>
      </p:sp>
      <p:pic>
        <p:nvPicPr>
          <p:cNvPr id="4" name="Picture 3">
            <a:extLst>
              <a:ext uri="{FF2B5EF4-FFF2-40B4-BE49-F238E27FC236}">
                <a16:creationId xmlns:a16="http://schemas.microsoft.com/office/drawing/2014/main" id="{FED59CDB-FF2E-7841-B279-C9A4369255E6}"/>
              </a:ext>
            </a:extLst>
          </p:cNvPr>
          <p:cNvPicPr>
            <a:picLocks noChangeAspect="1"/>
          </p:cNvPicPr>
          <p:nvPr/>
        </p:nvPicPr>
        <p:blipFill>
          <a:blip r:embed="rId2"/>
          <a:stretch>
            <a:fillRect/>
          </a:stretch>
        </p:blipFill>
        <p:spPr>
          <a:xfrm>
            <a:off x="5621702" y="3978527"/>
            <a:ext cx="5891941" cy="2732204"/>
          </a:xfrm>
          <a:prstGeom prst="rect">
            <a:avLst/>
          </a:prstGeom>
        </p:spPr>
      </p:pic>
    </p:spTree>
    <p:extLst>
      <p:ext uri="{BB962C8B-B14F-4D97-AF65-F5344CB8AC3E}">
        <p14:creationId xmlns:p14="http://schemas.microsoft.com/office/powerpoint/2010/main" val="3117447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9A91-86AE-AD47-9E70-3D0323F8B1BF}"/>
              </a:ext>
            </a:extLst>
          </p:cNvPr>
          <p:cNvSpPr>
            <a:spLocks noGrp="1"/>
          </p:cNvSpPr>
          <p:nvPr>
            <p:ph type="title"/>
          </p:nvPr>
        </p:nvSpPr>
        <p:spPr/>
        <p:txBody>
          <a:bodyPr/>
          <a:lstStyle/>
          <a:p>
            <a:r>
              <a:rPr lang="en-US" dirty="0">
                <a:solidFill>
                  <a:srgbClr val="000000"/>
                </a:solidFill>
                <a:effectLst/>
                <a:latin typeface="Helvetica" pitchFamily="2" charset="0"/>
              </a:rPr>
              <a:t>Hidden Markov Models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F8DDAB83-6941-1A7A-844F-84D6890EAE39}"/>
              </a:ext>
            </a:extLst>
          </p:cNvPr>
          <p:cNvSpPr>
            <a:spLocks noGrp="1"/>
          </p:cNvSpPr>
          <p:nvPr>
            <p:ph idx="1"/>
          </p:nvPr>
        </p:nvSpPr>
        <p:spPr>
          <a:xfrm>
            <a:off x="851608" y="1853754"/>
            <a:ext cx="10488784" cy="4246845"/>
          </a:xfrm>
        </p:spPr>
        <p:txBody>
          <a:bodyPr>
            <a:normAutofit fontScale="92500" lnSpcReduction="10000"/>
          </a:bodyPr>
          <a:lstStyle/>
          <a:p>
            <a:r>
              <a:rPr lang="en-US" dirty="0">
                <a:solidFill>
                  <a:srgbClr val="000000"/>
                </a:solidFill>
                <a:effectLst/>
                <a:latin typeface="Helvetica" pitchFamily="2" charset="0"/>
              </a:rPr>
              <a:t>Hidden Markov models are graphical models whose properties are a bit different</a:t>
            </a:r>
            <a:r>
              <a:rPr lang="fa-IR" dirty="0">
                <a:solidFill>
                  <a:srgbClr val="000000"/>
                </a:solidFill>
                <a:effectLst/>
                <a:latin typeface="Helvetica" pitchFamily="2" charset="0"/>
              </a:rPr>
              <a:t> </a:t>
            </a:r>
            <a:r>
              <a:rPr lang="en-US" dirty="0">
                <a:solidFill>
                  <a:srgbClr val="000000"/>
                </a:solidFill>
                <a:effectLst/>
                <a:latin typeface="Helvetica" pitchFamily="2" charset="0"/>
              </a:rPr>
              <a:t>from</a:t>
            </a:r>
            <a:r>
              <a:rPr lang="fa-IR" dirty="0">
                <a:solidFill>
                  <a:srgbClr val="000000"/>
                </a:solidFill>
                <a:effectLst/>
                <a:latin typeface="Helvetica" pitchFamily="2" charset="0"/>
              </a:rPr>
              <a:t> </a:t>
            </a:r>
            <a:r>
              <a:rPr lang="en-US" dirty="0">
                <a:solidFill>
                  <a:srgbClr val="000000"/>
                </a:solidFill>
                <a:effectLst/>
                <a:latin typeface="Helvetica" pitchFamily="2" charset="0"/>
              </a:rPr>
              <a:t>the preceding methods, as they describe sequences of “chained events”</a:t>
            </a:r>
            <a:endParaRPr lang="fa-IR" dirty="0">
              <a:solidFill>
                <a:srgbClr val="000000"/>
              </a:solidFill>
              <a:effectLst/>
              <a:latin typeface="Helvetica" pitchFamily="2" charset="0"/>
            </a:endParaRPr>
          </a:p>
          <a:p>
            <a:r>
              <a:rPr lang="en-US" dirty="0">
                <a:solidFill>
                  <a:srgbClr val="000000"/>
                </a:solidFill>
                <a:effectLst/>
                <a:latin typeface="Helvetica" pitchFamily="2" charset="0"/>
              </a:rPr>
              <a:t>the inputs and outputs of the hidden</a:t>
            </a:r>
            <a:r>
              <a:rPr lang="fa-IR" dirty="0">
                <a:solidFill>
                  <a:srgbClr val="000000"/>
                </a:solidFill>
                <a:effectLst/>
                <a:latin typeface="Helvetica" pitchFamily="2" charset="0"/>
              </a:rPr>
              <a:t> </a:t>
            </a:r>
            <a:r>
              <a:rPr lang="en-US" dirty="0">
                <a:solidFill>
                  <a:srgbClr val="000000"/>
                </a:solidFill>
                <a:effectLst/>
                <a:latin typeface="Helvetica" pitchFamily="2" charset="0"/>
              </a:rPr>
              <a:t>Markov model are sequences of values of random variables.</a:t>
            </a:r>
            <a:endParaRPr lang="fa-IR" dirty="0">
              <a:solidFill>
                <a:srgbClr val="000000"/>
              </a:solidFill>
              <a:effectLst/>
              <a:latin typeface="Helvetica" pitchFamily="2" charset="0"/>
            </a:endParaRPr>
          </a:p>
          <a:p>
            <a:r>
              <a:rPr lang="en-US" dirty="0">
                <a:solidFill>
                  <a:srgbClr val="000000"/>
                </a:solidFill>
                <a:effectLst/>
                <a:latin typeface="Helvetica" pitchFamily="2" charset="0"/>
              </a:rPr>
              <a:t>A Markov process is a stochastic</a:t>
            </a:r>
            <a:r>
              <a:rPr lang="fa-IR" dirty="0">
                <a:solidFill>
                  <a:srgbClr val="000000"/>
                </a:solidFill>
                <a:effectLst/>
                <a:latin typeface="Helvetica" pitchFamily="2" charset="0"/>
              </a:rPr>
              <a:t> </a:t>
            </a:r>
            <a:r>
              <a:rPr lang="en-US" dirty="0">
                <a:solidFill>
                  <a:srgbClr val="000000"/>
                </a:solidFill>
                <a:effectLst/>
                <a:latin typeface="Helvetica" pitchFamily="2" charset="0"/>
              </a:rPr>
              <a:t>process where the state of the system changes according to the transition probabilities</a:t>
            </a:r>
          </a:p>
          <a:p>
            <a:r>
              <a:rPr lang="en-US" dirty="0">
                <a:solidFill>
                  <a:srgbClr val="000000"/>
                </a:solidFill>
                <a:effectLst/>
                <a:latin typeface="Helvetica" pitchFamily="2" charset="0"/>
              </a:rPr>
              <a:t>The Markov</a:t>
            </a:r>
            <a:r>
              <a:rPr lang="fa-IR" dirty="0">
                <a:solidFill>
                  <a:srgbClr val="000000"/>
                </a:solidFill>
                <a:effectLst/>
                <a:latin typeface="Helvetica" pitchFamily="2" charset="0"/>
              </a:rPr>
              <a:t> </a:t>
            </a:r>
            <a:r>
              <a:rPr lang="en-US" dirty="0">
                <a:solidFill>
                  <a:srgbClr val="000000"/>
                </a:solidFill>
                <a:effectLst/>
                <a:latin typeface="Helvetica" pitchFamily="2" charset="0"/>
              </a:rPr>
              <a:t>property refers to the fact that the current state only depends on the previous one,</a:t>
            </a:r>
            <a:r>
              <a:rPr lang="fa-IR" dirty="0">
                <a:solidFill>
                  <a:srgbClr val="000000"/>
                </a:solidFill>
                <a:effectLst/>
                <a:latin typeface="Helvetica" pitchFamily="2" charset="0"/>
              </a:rPr>
              <a:t> </a:t>
            </a:r>
            <a:r>
              <a:rPr lang="en-US" dirty="0">
                <a:solidFill>
                  <a:srgbClr val="000000"/>
                </a:solidFill>
                <a:effectLst/>
                <a:latin typeface="Helvetica" pitchFamily="2" charset="0"/>
              </a:rPr>
              <a:t>but not on the history of the sequence.</a:t>
            </a:r>
            <a:endParaRPr lang="fa-IR" dirty="0">
              <a:solidFill>
                <a:srgbClr val="000000"/>
              </a:solidFill>
              <a:effectLst/>
              <a:latin typeface="Helvetica" pitchFamily="2" charset="0"/>
            </a:endParaRPr>
          </a:p>
          <a:p>
            <a:r>
              <a:rPr lang="en-US" dirty="0">
                <a:solidFill>
                  <a:srgbClr val="000000"/>
                </a:solidFill>
                <a:effectLst/>
                <a:latin typeface="Helvetica" pitchFamily="2" charset="0"/>
              </a:rPr>
              <a:t>A hidden Markov model can be used to find the most likely state sequence H(T )</a:t>
            </a:r>
            <a:r>
              <a:rPr lang="fa-IR" dirty="0">
                <a:solidFill>
                  <a:srgbClr val="000000"/>
                </a:solidFill>
                <a:effectLst/>
                <a:latin typeface="Helvetica" pitchFamily="2" charset="0"/>
              </a:rPr>
              <a:t> </a:t>
            </a:r>
            <a:r>
              <a:rPr lang="en-US" dirty="0">
                <a:solidFill>
                  <a:srgbClr val="000000"/>
                </a:solidFill>
                <a:effectLst/>
                <a:latin typeface="Helvetica" pitchFamily="2" charset="0"/>
              </a:rPr>
              <a:t>given an observation O(T ), which is a typical supervised pattern recognition problem</a:t>
            </a:r>
            <a:endParaRPr lang="fa-IR" dirty="0">
              <a:solidFill>
                <a:srgbClr val="000000"/>
              </a:solidFill>
              <a:effectLst/>
              <a:latin typeface="Helvetica" pitchFamily="2" charset="0"/>
            </a:endParaRPr>
          </a:p>
          <a:p>
            <a:r>
              <a:rPr lang="en-US" dirty="0">
                <a:solidFill>
                  <a:srgbClr val="000000"/>
                </a:solidFill>
                <a:effectLst/>
                <a:latin typeface="Helvetica" pitchFamily="2" charset="0"/>
              </a:rPr>
              <a:t>applications such</a:t>
            </a:r>
            <a:r>
              <a:rPr lang="fa-IR" dirty="0">
                <a:solidFill>
                  <a:srgbClr val="000000"/>
                </a:solidFill>
                <a:effectLst/>
                <a:latin typeface="Helvetica" pitchFamily="2" charset="0"/>
              </a:rPr>
              <a:t> </a:t>
            </a:r>
            <a:r>
              <a:rPr lang="en-US" dirty="0">
                <a:solidFill>
                  <a:srgbClr val="000000"/>
                </a:solidFill>
                <a:effectLst/>
                <a:latin typeface="Helvetica" pitchFamily="2" charset="0"/>
              </a:rPr>
              <a:t>as text prediction, DNA analysis and online handwriting recognition</a:t>
            </a: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pPr>
            <a:endParaRPr lang="en-US" dirty="0"/>
          </a:p>
        </p:txBody>
      </p:sp>
    </p:spTree>
    <p:extLst>
      <p:ext uri="{BB962C8B-B14F-4D97-AF65-F5344CB8AC3E}">
        <p14:creationId xmlns:p14="http://schemas.microsoft.com/office/powerpoint/2010/main" val="1485325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05E9-C4C3-D53E-4C50-D640D5EB76A0}"/>
              </a:ext>
            </a:extLst>
          </p:cNvPr>
          <p:cNvSpPr>
            <a:spLocks noGrp="1"/>
          </p:cNvSpPr>
          <p:nvPr>
            <p:ph type="title"/>
          </p:nvPr>
        </p:nvSpPr>
        <p:spPr/>
        <p:txBody>
          <a:bodyPr/>
          <a:lstStyle/>
          <a:p>
            <a:r>
              <a:rPr lang="en-US" dirty="0">
                <a:solidFill>
                  <a:srgbClr val="000000"/>
                </a:solidFill>
                <a:effectLst/>
                <a:latin typeface="Helvetica" pitchFamily="2" charset="0"/>
              </a:rPr>
              <a:t>Hidden Markov Models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33B0338D-2BFC-BA67-52CC-33201C044D50}"/>
              </a:ext>
            </a:extLst>
          </p:cNvPr>
          <p:cNvSpPr>
            <a:spLocks noGrp="1"/>
          </p:cNvSpPr>
          <p:nvPr>
            <p:ph idx="1"/>
          </p:nvPr>
        </p:nvSpPr>
        <p:spPr/>
        <p:txBody>
          <a:bodyPr/>
          <a:lstStyle/>
          <a:p>
            <a: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C96A0615-B704-F7E3-C1DA-9B92CD339641}"/>
              </a:ext>
            </a:extLst>
          </p:cNvPr>
          <p:cNvPicPr>
            <a:picLocks noChangeAspect="1"/>
          </p:cNvPicPr>
          <p:nvPr/>
        </p:nvPicPr>
        <p:blipFill>
          <a:blip r:embed="rId2"/>
          <a:stretch>
            <a:fillRect/>
          </a:stretch>
        </p:blipFill>
        <p:spPr>
          <a:xfrm>
            <a:off x="2209800" y="1784642"/>
            <a:ext cx="7772400" cy="4795424"/>
          </a:xfrm>
          <a:prstGeom prst="rect">
            <a:avLst/>
          </a:prstGeom>
        </p:spPr>
      </p:pic>
    </p:spTree>
    <p:extLst>
      <p:ext uri="{BB962C8B-B14F-4D97-AF65-F5344CB8AC3E}">
        <p14:creationId xmlns:p14="http://schemas.microsoft.com/office/powerpoint/2010/main" val="4247017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3266-2131-A5EB-36A5-B809D4874F7B}"/>
              </a:ext>
            </a:extLst>
          </p:cNvPr>
          <p:cNvSpPr>
            <a:spLocks noGrp="1"/>
          </p:cNvSpPr>
          <p:nvPr>
            <p:ph type="title"/>
          </p:nvPr>
        </p:nvSpPr>
        <p:spPr/>
        <p:txBody>
          <a:bodyPr/>
          <a:lstStyle/>
          <a:p>
            <a:r>
              <a:rPr lang="en-US" dirty="0">
                <a:solidFill>
                  <a:srgbClr val="000000"/>
                </a:solidFill>
                <a:effectLst/>
                <a:latin typeface="Helvetica" pitchFamily="2" charset="0"/>
              </a:rPr>
              <a:t>Kernel Methods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0D95DACA-2F47-8538-AB4E-33E5B9CB7295}"/>
              </a:ext>
            </a:extLst>
          </p:cNvPr>
          <p:cNvSpPr>
            <a:spLocks noGrp="1"/>
          </p:cNvSpPr>
          <p:nvPr>
            <p:ph idx="1"/>
          </p:nvPr>
        </p:nvSpPr>
        <p:spPr/>
        <p:txBody>
          <a:bodyPr/>
          <a:lstStyle/>
          <a:p>
            <a:r>
              <a:rPr lang="en-US" dirty="0">
                <a:solidFill>
                  <a:srgbClr val="000000"/>
                </a:solidFill>
                <a:effectLst/>
                <a:latin typeface="Helvetica" pitchFamily="2" charset="0"/>
              </a:rPr>
              <a:t>Kernel methods solve machine learning tasks based on the idea of a similarity measure</a:t>
            </a:r>
            <a:r>
              <a:rPr lang="fa-IR" dirty="0">
                <a:solidFill>
                  <a:srgbClr val="000000"/>
                </a:solidFill>
                <a:effectLst/>
                <a:latin typeface="Helvetica" pitchFamily="2" charset="0"/>
              </a:rPr>
              <a:t> </a:t>
            </a:r>
            <a:r>
              <a:rPr lang="en-US" dirty="0">
                <a:solidFill>
                  <a:srgbClr val="000000"/>
                </a:solidFill>
                <a:effectLst/>
                <a:latin typeface="Helvetica" pitchFamily="2" charset="0"/>
              </a:rPr>
              <a:t>between data points.</a:t>
            </a:r>
            <a:endParaRPr lang="fa-IR" dirty="0">
              <a:solidFill>
                <a:srgbClr val="000000"/>
              </a:solidFill>
              <a:effectLst/>
              <a:latin typeface="Helvetica" pitchFamily="2" charset="0"/>
            </a:endParaRPr>
          </a:p>
          <a:p>
            <a:r>
              <a:rPr lang="en-US" dirty="0">
                <a:solidFill>
                  <a:srgbClr val="000000"/>
                </a:solidFill>
                <a:effectLst/>
                <a:latin typeface="Helvetica" pitchFamily="2" charset="0"/>
              </a:rPr>
              <a:t> For example, the similarity measure can be used to compare a</a:t>
            </a:r>
            <a:r>
              <a:rPr lang="fa-IR" dirty="0">
                <a:solidFill>
                  <a:srgbClr val="000000"/>
                </a:solidFill>
                <a:effectLst/>
                <a:latin typeface="Helvetica" pitchFamily="2" charset="0"/>
              </a:rPr>
              <a:t> </a:t>
            </a:r>
            <a:r>
              <a:rPr lang="en-US" dirty="0">
                <a:solidFill>
                  <a:srgbClr val="000000"/>
                </a:solidFill>
                <a:effectLst/>
                <a:latin typeface="Helvetica" pitchFamily="2" charset="0"/>
              </a:rPr>
              <a:t>new data point to training samples in a classification task, and the prediction could</a:t>
            </a:r>
            <a:r>
              <a:rPr lang="fa-IR" dirty="0">
                <a:solidFill>
                  <a:srgbClr val="000000"/>
                </a:solidFill>
                <a:effectLst/>
                <a:latin typeface="Helvetica" pitchFamily="2" charset="0"/>
              </a:rPr>
              <a:t> </a:t>
            </a:r>
            <a:r>
              <a:rPr lang="en-US" dirty="0">
                <a:solidFill>
                  <a:srgbClr val="000000"/>
                </a:solidFill>
                <a:effectLst/>
                <a:latin typeface="Helvetica" pitchFamily="2" charset="0"/>
              </a:rPr>
              <a:t>pick the most common label among close training samples</a:t>
            </a:r>
          </a:p>
          <a:p>
            <a:endParaRPr lang="en-US" dirty="0"/>
          </a:p>
        </p:txBody>
      </p:sp>
      <p:pic>
        <p:nvPicPr>
          <p:cNvPr id="4" name="Picture 3">
            <a:extLst>
              <a:ext uri="{FF2B5EF4-FFF2-40B4-BE49-F238E27FC236}">
                <a16:creationId xmlns:a16="http://schemas.microsoft.com/office/drawing/2014/main" id="{D1417EE6-E8D9-F383-1CD4-7850B4E358CD}"/>
              </a:ext>
            </a:extLst>
          </p:cNvPr>
          <p:cNvPicPr>
            <a:picLocks noChangeAspect="1"/>
          </p:cNvPicPr>
          <p:nvPr/>
        </p:nvPicPr>
        <p:blipFill>
          <a:blip r:embed="rId2"/>
          <a:stretch>
            <a:fillRect/>
          </a:stretch>
        </p:blipFill>
        <p:spPr>
          <a:xfrm>
            <a:off x="1889937" y="4207333"/>
            <a:ext cx="8412126" cy="2518024"/>
          </a:xfrm>
          <a:prstGeom prst="rect">
            <a:avLst/>
          </a:prstGeom>
        </p:spPr>
      </p:pic>
    </p:spTree>
    <p:extLst>
      <p:ext uri="{BB962C8B-B14F-4D97-AF65-F5344CB8AC3E}">
        <p14:creationId xmlns:p14="http://schemas.microsoft.com/office/powerpoint/2010/main" val="1865503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FB6A-7055-9A7E-7971-B565B80F13E9}"/>
              </a:ext>
            </a:extLst>
          </p:cNvPr>
          <p:cNvSpPr>
            <a:spLocks noGrp="1"/>
          </p:cNvSpPr>
          <p:nvPr>
            <p:ph type="title"/>
          </p:nvPr>
        </p:nvSpPr>
        <p:spPr/>
        <p:txBody>
          <a:bodyPr/>
          <a:lstStyle/>
          <a:p>
            <a:r>
              <a:rPr lang="en-US" dirty="0">
                <a:solidFill>
                  <a:srgbClr val="000000"/>
                </a:solidFill>
                <a:effectLst/>
                <a:latin typeface="Helvetica" pitchFamily="2" charset="0"/>
              </a:rPr>
              <a:t>Kernel Density Estimation</a:t>
            </a:r>
            <a:br>
              <a:rPr lang="en-US" dirty="0">
                <a:solidFill>
                  <a:srgbClr val="000000"/>
                </a:solidFill>
                <a:effectLst/>
                <a:latin typeface="Helvetica" pitchFamily="2" charset="0"/>
              </a:rPr>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09F2C3-5ECB-D945-B12A-E6A8011CE793}"/>
                  </a:ext>
                </a:extLst>
              </p:cNvPr>
              <p:cNvSpPr>
                <a:spLocks noGrp="1"/>
              </p:cNvSpPr>
              <p:nvPr>
                <p:ph idx="1"/>
              </p:nvPr>
            </p:nvSpPr>
            <p:spPr/>
            <p:txBody>
              <a:bodyPr/>
              <a:lstStyle/>
              <a:p>
                <a:pPr marL="0" indent="0">
                  <a:buNone/>
                </a:pPr>
                <a:r>
                  <a:rPr lang="en-US" dirty="0">
                    <a:solidFill>
                      <a:srgbClr val="000000"/>
                    </a:solidFill>
                    <a:effectLst/>
                    <a:latin typeface="Helvetica" pitchFamily="2" charset="0"/>
                  </a:rPr>
                  <a:t>Kernel density estimation [</a:t>
                </a:r>
                <a:r>
                  <a:rPr lang="en-US" dirty="0">
                    <a:solidFill>
                      <a:srgbClr val="0000FF"/>
                    </a:solidFill>
                    <a:effectLst/>
                    <a:latin typeface="Helvetica" pitchFamily="2" charset="0"/>
                  </a:rPr>
                  <a:t>2</a:t>
                </a:r>
                <a:r>
                  <a:rPr lang="en-US" dirty="0">
                    <a:solidFill>
                      <a:srgbClr val="000000"/>
                    </a:solidFill>
                    <a:effectLst/>
                    <a:latin typeface="Helvetica" pitchFamily="2" charset="0"/>
                  </a:rPr>
                  <a:t>] for pattern classification constructs a </a:t>
                </a:r>
                <a:r>
                  <a:rPr lang="en-US" dirty="0" err="1">
                    <a:solidFill>
                      <a:srgbClr val="000000"/>
                    </a:solidFill>
                    <a:effectLst/>
                    <a:latin typeface="Helvetica" pitchFamily="2" charset="0"/>
                  </a:rPr>
                  <a:t>probabilisti</a:t>
                </a:r>
                <a:r>
                  <a:rPr lang="fa-IR" dirty="0">
                    <a:solidFill>
                      <a:srgbClr val="000000"/>
                    </a:solidFill>
                    <a:effectLst/>
                    <a:latin typeface="Helvetica" pitchFamily="2" charset="0"/>
                  </a:rPr>
                  <a:t> </a:t>
                </a:r>
                <a:r>
                  <a:rPr lang="en-US" dirty="0">
                    <a:solidFill>
                      <a:srgbClr val="000000"/>
                    </a:solidFill>
                    <a:effectLst/>
                    <a:latin typeface="Helvetica" pitchFamily="2" charset="0"/>
                  </a:rPr>
                  <a:t>model from data based on a simple idea: given a similarity measure or kernel on</a:t>
                </a:r>
                <a:r>
                  <a:rPr lang="fa-IR" dirty="0">
                    <a:solidFill>
                      <a:srgbClr val="000000"/>
                    </a:solidFill>
                    <a:effectLst/>
                    <a:latin typeface="Helvetica" pitchFamily="2" charset="0"/>
                  </a:rPr>
                  <a:t> </a:t>
                </a:r>
                <a:r>
                  <a:rPr lang="en-US" dirty="0">
                    <a:solidFill>
                      <a:srgbClr val="000000"/>
                    </a:solidFill>
                    <a:effectLst/>
                    <a:latin typeface="Helvetica" pitchFamily="2" charset="0"/>
                  </a:rPr>
                  <a:t>the input space, the model distribution is defined as</a:t>
                </a:r>
                <a:r>
                  <a:rPr lang="fa-IR" dirty="0">
                    <a:solidFill>
                      <a:srgbClr val="000000"/>
                    </a:solidFill>
                    <a:effectLst/>
                    <a:latin typeface="Helvetica" pitchFamily="2" charset="0"/>
                  </a:rPr>
                  <a:t>:</a:t>
                </a:r>
                <a:endParaRPr lang="fa-IR" dirty="0"/>
              </a:p>
              <a:p>
                <a:pPr marL="0" indent="0" algn="r" defTabSz="914400" rtl="1" eaLnBrk="1" latinLnBrk="0" hangingPunct="1">
                  <a:lnSpc>
                    <a:spcPct val="120000"/>
                  </a:lnSpc>
                  <a:spcBef>
                    <a:spcPts val="1000"/>
                  </a:spcBef>
                  <a:buClr>
                    <a:schemeClr val="accent1"/>
                  </a:buClr>
                  <a:buSzPct val="10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𝑀</m:t>
                          </m:r>
                        </m:sup>
                        <m:e>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e>
                      </m:nary>
                    </m:oMath>
                  </m:oMathPara>
                </a14:m>
                <a:endParaRPr lang="fa-IR" dirty="0"/>
              </a:p>
              <a:p>
                <a:pPr marL="0" indent="0" rtl="1">
                  <a:buNone/>
                </a:pPr>
                <a:r>
                  <a:rPr lang="en-US" dirty="0">
                    <a:solidFill>
                      <a:srgbClr val="000000"/>
                    </a:solidFill>
                    <a:effectLst/>
                    <a:latin typeface="Helvetica" pitchFamily="2" charset="0"/>
                  </a:rPr>
                  <a:t>This is the sum of a distance measure </a:t>
                </a:r>
                <a14:m>
                  <m:oMath xmlns:m="http://schemas.openxmlformats.org/officeDocument/2006/math">
                    <m:r>
                      <a:rPr lang="en-US" b="0" i="1" smtClean="0">
                        <a:latin typeface="Cambria Math" panose="02040503050406030204" pitchFamily="18" charset="0"/>
                        <a:ea typeface="Cambria Math" panose="02040503050406030204" pitchFamily="18" charset="0"/>
                      </a:rPr>
                      <m:t>𝜅</m:t>
                    </m:r>
                  </m:oMath>
                </a14:m>
                <a:r>
                  <a:rPr lang="el-GR" dirty="0">
                    <a:solidFill>
                      <a:srgbClr val="000000"/>
                    </a:solidFill>
                    <a:effectLst/>
                    <a:latin typeface="Helvetica" pitchFamily="2" charset="0"/>
                  </a:rPr>
                  <a:t> </a:t>
                </a:r>
                <a:r>
                  <a:rPr lang="en-US" dirty="0">
                    <a:solidFill>
                      <a:srgbClr val="000000"/>
                    </a:solidFill>
                    <a:effectLst/>
                    <a:latin typeface="Helvetica" pitchFamily="2" charset="0"/>
                  </a:rPr>
                  <a:t>between all M training inputs</a:t>
                </a:r>
              </a:p>
              <a:p>
                <a:pPr marL="0" indent="0" algn="r" defTabSz="914400" rtl="1" eaLnBrk="1" latinLnBrk="0" hangingPunct="1">
                  <a:lnSpc>
                    <a:spcPct val="120000"/>
                  </a:lnSpc>
                  <a:spcBef>
                    <a:spcPts val="1000"/>
                  </a:spcBef>
                  <a:buClr>
                    <a:schemeClr val="accent1"/>
                  </a:buClr>
                  <a:buSzPct val="100000"/>
                  <a:buNone/>
                </a:pPr>
                <a:endParaRPr lang="en-US" dirty="0"/>
              </a:p>
            </p:txBody>
          </p:sp>
        </mc:Choice>
        <mc:Fallback>
          <p:sp>
            <p:nvSpPr>
              <p:cNvPr id="3" name="Content Placeholder 2">
                <a:extLst>
                  <a:ext uri="{FF2B5EF4-FFF2-40B4-BE49-F238E27FC236}">
                    <a16:creationId xmlns:a16="http://schemas.microsoft.com/office/drawing/2014/main" id="{E009F2C3-5ECB-D945-B12A-E6A8011CE793}"/>
                  </a:ext>
                </a:extLst>
              </p:cNvPr>
              <p:cNvSpPr>
                <a:spLocks noGrp="1" noRot="1" noChangeAspect="1" noMove="1" noResize="1" noEditPoints="1" noAdjustHandles="1" noChangeArrowheads="1" noChangeShapeType="1" noTextEdit="1"/>
              </p:cNvSpPr>
              <p:nvPr>
                <p:ph idx="1"/>
              </p:nvPr>
            </p:nvSpPr>
            <p:spPr>
              <a:blipFill>
                <a:blip r:embed="rId2"/>
                <a:stretch>
                  <a:fillRect l="-661" r="-1189" b="-7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2F08E90-C5B9-0796-F368-44F9D9F88C43}"/>
              </a:ext>
            </a:extLst>
          </p:cNvPr>
          <p:cNvPicPr>
            <a:picLocks noChangeAspect="1"/>
          </p:cNvPicPr>
          <p:nvPr/>
        </p:nvPicPr>
        <p:blipFill>
          <a:blip r:embed="rId3"/>
          <a:stretch>
            <a:fillRect/>
          </a:stretch>
        </p:blipFill>
        <p:spPr>
          <a:xfrm>
            <a:off x="3666461" y="4718938"/>
            <a:ext cx="4595037" cy="2019248"/>
          </a:xfrm>
          <a:prstGeom prst="rect">
            <a:avLst/>
          </a:prstGeom>
        </p:spPr>
      </p:pic>
    </p:spTree>
    <p:extLst>
      <p:ext uri="{BB962C8B-B14F-4D97-AF65-F5344CB8AC3E}">
        <p14:creationId xmlns:p14="http://schemas.microsoft.com/office/powerpoint/2010/main" val="1261141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2E7C-85D4-929D-B01A-2CACE15316AC}"/>
              </a:ext>
            </a:extLst>
          </p:cNvPr>
          <p:cNvSpPr>
            <a:spLocks noGrp="1"/>
          </p:cNvSpPr>
          <p:nvPr>
            <p:ph type="title"/>
          </p:nvPr>
        </p:nvSpPr>
        <p:spPr/>
        <p:txBody>
          <a:bodyPr/>
          <a:lstStyle/>
          <a:p>
            <a:r>
              <a:rPr lang="en-US" dirty="0">
                <a:solidFill>
                  <a:srgbClr val="000000"/>
                </a:solidFill>
                <a:effectLst/>
                <a:latin typeface="Helvetica" pitchFamily="2" charset="0"/>
              </a:rPr>
              <a:t>K-Nearest </a:t>
            </a:r>
            <a:r>
              <a:rPr lang="en-US" dirty="0" err="1">
                <a:solidFill>
                  <a:srgbClr val="000000"/>
                </a:solidFill>
                <a:effectLst/>
                <a:latin typeface="Helvetica" pitchFamily="2" charset="0"/>
              </a:rPr>
              <a:t>Neighbour</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CD29387A-89E0-27D1-6005-57576735E3B9}"/>
              </a:ext>
            </a:extLst>
          </p:cNvPr>
          <p:cNvSpPr>
            <a:spLocks noGrp="1"/>
          </p:cNvSpPr>
          <p:nvPr>
            <p:ph idx="1"/>
          </p:nvPr>
        </p:nvSpPr>
        <p:spPr/>
        <p:txBody>
          <a:bodyPr>
            <a:normAutofit/>
          </a:bodyPr>
          <a:lstStyle/>
          <a:p>
            <a:pPr marL="0" indent="0" algn="just">
              <a:buNone/>
            </a:pPr>
            <a:r>
              <a:rPr lang="en-US" dirty="0">
                <a:solidFill>
                  <a:srgbClr val="000000"/>
                </a:solidFill>
                <a:effectLst/>
                <a:latin typeface="Helvetica" pitchFamily="2" charset="0"/>
              </a:rPr>
              <a:t>The k-nearest </a:t>
            </a:r>
            <a:r>
              <a:rPr lang="en-US" dirty="0" err="1">
                <a:solidFill>
                  <a:srgbClr val="000000"/>
                </a:solidFill>
                <a:effectLst/>
                <a:latin typeface="Helvetica" pitchFamily="2" charset="0"/>
              </a:rPr>
              <a:t>neighbour</a:t>
            </a:r>
            <a:r>
              <a:rPr lang="en-US" dirty="0">
                <a:solidFill>
                  <a:srgbClr val="000000"/>
                </a:solidFill>
                <a:effectLst/>
                <a:latin typeface="Helvetica" pitchFamily="2" charset="0"/>
              </a:rPr>
              <a:t> method is one of the simplest classification algorithms. Given the dataset, one selects the k closest training inputs relative to the new input X according to the similarity metric of choice. The prediction y can be chosen according to the majority class amongst the </a:t>
            </a:r>
            <a:r>
              <a:rPr lang="en-US" dirty="0" err="1">
                <a:solidFill>
                  <a:srgbClr val="000000"/>
                </a:solidFill>
                <a:effectLst/>
                <a:latin typeface="Helvetica" pitchFamily="2" charset="0"/>
              </a:rPr>
              <a:t>neighbours</a:t>
            </a:r>
            <a:r>
              <a:rPr lang="en-US" dirty="0">
                <a:solidFill>
                  <a:srgbClr val="000000"/>
                </a:solidFill>
                <a:effectLst/>
                <a:latin typeface="Helvetica" pitchFamily="2" charset="0"/>
              </a:rPr>
              <a:t> for a classification task</a:t>
            </a:r>
            <a:r>
              <a:rPr lang="en-US" dirty="0">
                <a:solidFill>
                  <a:srgbClr val="000000"/>
                </a:solidFill>
                <a:latin typeface="Helvetica" pitchFamily="2" charset="0"/>
              </a:rPr>
              <a:t> </a:t>
            </a:r>
            <a:r>
              <a:rPr lang="en-US" dirty="0">
                <a:solidFill>
                  <a:srgbClr val="000000"/>
                </a:solidFill>
                <a:effectLst/>
                <a:latin typeface="Helvetica" pitchFamily="2" charset="0"/>
              </a:rPr>
              <a:t>or as the average of their target outputs for regression tasks.</a:t>
            </a:r>
          </a:p>
          <a:p>
            <a:pPr marL="0" indent="0" algn="just">
              <a:buNone/>
            </a:pPr>
            <a:endParaRPr lang="en-US" dirty="0"/>
          </a:p>
        </p:txBody>
      </p:sp>
      <p:pic>
        <p:nvPicPr>
          <p:cNvPr id="4" name="Picture 3">
            <a:extLst>
              <a:ext uri="{FF2B5EF4-FFF2-40B4-BE49-F238E27FC236}">
                <a16:creationId xmlns:a16="http://schemas.microsoft.com/office/drawing/2014/main" id="{A711957E-8799-EB91-4E35-D51E29F2C81E}"/>
              </a:ext>
            </a:extLst>
          </p:cNvPr>
          <p:cNvPicPr>
            <a:picLocks noChangeAspect="1"/>
          </p:cNvPicPr>
          <p:nvPr/>
        </p:nvPicPr>
        <p:blipFill>
          <a:blip r:embed="rId2"/>
          <a:stretch>
            <a:fillRect/>
          </a:stretch>
        </p:blipFill>
        <p:spPr>
          <a:xfrm>
            <a:off x="8000261" y="4112418"/>
            <a:ext cx="3461636" cy="2505424"/>
          </a:xfrm>
          <a:prstGeom prst="rect">
            <a:avLst/>
          </a:prstGeom>
        </p:spPr>
      </p:pic>
      <p:pic>
        <p:nvPicPr>
          <p:cNvPr id="5" name="Picture 4">
            <a:extLst>
              <a:ext uri="{FF2B5EF4-FFF2-40B4-BE49-F238E27FC236}">
                <a16:creationId xmlns:a16="http://schemas.microsoft.com/office/drawing/2014/main" id="{0A3F81E7-DC03-B863-8F86-2554BCC2C4C1}"/>
              </a:ext>
            </a:extLst>
          </p:cNvPr>
          <p:cNvPicPr>
            <a:picLocks noChangeAspect="1"/>
          </p:cNvPicPr>
          <p:nvPr/>
        </p:nvPicPr>
        <p:blipFill>
          <a:blip r:embed="rId3"/>
          <a:stretch>
            <a:fillRect/>
          </a:stretch>
        </p:blipFill>
        <p:spPr>
          <a:xfrm>
            <a:off x="1137146" y="4479437"/>
            <a:ext cx="6695238" cy="1973816"/>
          </a:xfrm>
          <a:prstGeom prst="rect">
            <a:avLst/>
          </a:prstGeom>
        </p:spPr>
      </p:pic>
    </p:spTree>
    <p:extLst>
      <p:ext uri="{BB962C8B-B14F-4D97-AF65-F5344CB8AC3E}">
        <p14:creationId xmlns:p14="http://schemas.microsoft.com/office/powerpoint/2010/main" val="867104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F163-553E-692A-117E-A803AE71ECDC}"/>
              </a:ext>
            </a:extLst>
          </p:cNvPr>
          <p:cNvSpPr>
            <a:spLocks noGrp="1"/>
          </p:cNvSpPr>
          <p:nvPr>
            <p:ph type="title"/>
          </p:nvPr>
        </p:nvSpPr>
        <p:spPr/>
        <p:txBody>
          <a:bodyPr/>
          <a:lstStyle/>
          <a:p>
            <a:r>
              <a:rPr lang="en-US" dirty="0">
                <a:solidFill>
                  <a:srgbClr val="000000"/>
                </a:solidFill>
                <a:effectLst/>
                <a:latin typeface="Helvetica" pitchFamily="2" charset="0"/>
              </a:rPr>
              <a:t>Support Vector Machines</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2E2B8F1C-4BDA-F06D-6907-C9D3FF158425}"/>
              </a:ext>
            </a:extLst>
          </p:cNvPr>
          <p:cNvSpPr>
            <a:spLocks noGrp="1"/>
          </p:cNvSpPr>
          <p:nvPr>
            <p:ph idx="1"/>
          </p:nvPr>
        </p:nvSpPr>
        <p:spPr/>
        <p:txBody>
          <a:bodyPr>
            <a:normAutofit/>
          </a:bodyPr>
          <a:lstStyle/>
          <a:p>
            <a:pPr algn="just"/>
            <a:r>
              <a:rPr lang="en-US" dirty="0">
                <a:solidFill>
                  <a:srgbClr val="000000"/>
                </a:solidFill>
                <a:effectLst/>
                <a:latin typeface="Helvetica" pitchFamily="2" charset="0"/>
              </a:rPr>
              <a:t>Support vector machines are one of the most well-known kernel methods, and are typically used for classification</a:t>
            </a:r>
          </a:p>
          <a:p>
            <a:pPr algn="just"/>
            <a:r>
              <a:rPr lang="en-US" dirty="0">
                <a:solidFill>
                  <a:srgbClr val="000000"/>
                </a:solidFill>
                <a:effectLst/>
                <a:latin typeface="Helvetica" pitchFamily="2" charset="0"/>
              </a:rPr>
              <a:t>The specific definition derives from their initial introduction as maximum-margin classifiers, which prescribes that training should </a:t>
            </a:r>
            <a:r>
              <a:rPr lang="en-US" dirty="0" err="1">
                <a:solidFill>
                  <a:srgbClr val="000000"/>
                </a:solidFill>
                <a:effectLst/>
                <a:latin typeface="Helvetica" pitchFamily="2" charset="0"/>
              </a:rPr>
              <a:t>maximise</a:t>
            </a:r>
            <a:r>
              <a:rPr lang="en-US" dirty="0">
                <a:solidFill>
                  <a:srgbClr val="000000"/>
                </a:solidFill>
                <a:effectLst/>
                <a:latin typeface="Helvetica" pitchFamily="2" charset="0"/>
              </a:rPr>
              <a:t> the distance between the decision boundary of a classifier and the training vectors </a:t>
            </a:r>
          </a:p>
        </p:txBody>
      </p:sp>
      <p:pic>
        <p:nvPicPr>
          <p:cNvPr id="4" name="Picture 3">
            <a:extLst>
              <a:ext uri="{FF2B5EF4-FFF2-40B4-BE49-F238E27FC236}">
                <a16:creationId xmlns:a16="http://schemas.microsoft.com/office/drawing/2014/main" id="{3180645B-28EA-E129-4A7C-4FB23EF13C7F}"/>
              </a:ext>
            </a:extLst>
          </p:cNvPr>
          <p:cNvPicPr>
            <a:picLocks noChangeAspect="1"/>
          </p:cNvPicPr>
          <p:nvPr/>
        </p:nvPicPr>
        <p:blipFill>
          <a:blip r:embed="rId2"/>
          <a:stretch>
            <a:fillRect/>
          </a:stretch>
        </p:blipFill>
        <p:spPr>
          <a:xfrm>
            <a:off x="8657496" y="3741038"/>
            <a:ext cx="3424486" cy="3009159"/>
          </a:xfrm>
          <a:prstGeom prst="rect">
            <a:avLst/>
          </a:prstGeom>
        </p:spPr>
      </p:pic>
      <p:sp>
        <p:nvSpPr>
          <p:cNvPr id="5" name="Content Placeholder 2">
            <a:extLst>
              <a:ext uri="{FF2B5EF4-FFF2-40B4-BE49-F238E27FC236}">
                <a16:creationId xmlns:a16="http://schemas.microsoft.com/office/drawing/2014/main" id="{EAE8F096-83B7-25F7-7626-E606D0A5FF5B}"/>
              </a:ext>
            </a:extLst>
          </p:cNvPr>
          <p:cNvSpPr txBox="1">
            <a:spLocks/>
          </p:cNvSpPr>
          <p:nvPr/>
        </p:nvSpPr>
        <p:spPr>
          <a:xfrm>
            <a:off x="1380986" y="4091464"/>
            <a:ext cx="7125061" cy="307371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dirty="0">
                <a:latin typeface="Helvetica" pitchFamily="2" charset="0"/>
              </a:rPr>
              <a:t>A support vector machine is derived from the problem of finding the discriminant hyperplane with the largest margin to the input vectors. The figure shows the geometric construction of the expression for the distance </a:t>
            </a:r>
            <a:r>
              <a:rPr lang="el-GR" dirty="0">
                <a:latin typeface="Helvetica" pitchFamily="2" charset="0"/>
              </a:rPr>
              <a:t>Δ </a:t>
            </a:r>
            <a:r>
              <a:rPr lang="en-US" dirty="0">
                <a:latin typeface="Helvetica" pitchFamily="2" charset="0"/>
              </a:rPr>
              <a:t>of the margin</a:t>
            </a:r>
          </a:p>
        </p:txBody>
      </p:sp>
    </p:spTree>
    <p:extLst>
      <p:ext uri="{BB962C8B-B14F-4D97-AF65-F5344CB8AC3E}">
        <p14:creationId xmlns:p14="http://schemas.microsoft.com/office/powerpoint/2010/main" val="1189044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7B28A-0DEB-94B8-F13B-D172DFFC4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A30AB7-D1A8-AE8A-008E-9AB791EC162E}"/>
              </a:ext>
            </a:extLst>
          </p:cNvPr>
          <p:cNvSpPr>
            <a:spLocks noGrp="1"/>
          </p:cNvSpPr>
          <p:nvPr>
            <p:ph type="title"/>
          </p:nvPr>
        </p:nvSpPr>
        <p:spPr/>
        <p:txBody>
          <a:bodyPr/>
          <a:lstStyle/>
          <a:p>
            <a:r>
              <a:rPr lang="en-US" dirty="0">
                <a:solidFill>
                  <a:srgbClr val="000000"/>
                </a:solidFill>
                <a:effectLst/>
                <a:latin typeface="Helvetica" pitchFamily="2" charset="0"/>
              </a:rPr>
              <a:t>Gaussian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B29E53-38D2-5B74-4AD5-F4A076C97D2A}"/>
                  </a:ext>
                </a:extLst>
              </p:cNvPr>
              <p:cNvSpPr>
                <a:spLocks noGrp="1"/>
              </p:cNvSpPr>
              <p:nvPr>
                <p:ph idx="1"/>
              </p:nvPr>
            </p:nvSpPr>
            <p:spPr>
              <a:xfrm>
                <a:off x="428712" y="2005098"/>
                <a:ext cx="11334576" cy="3450613"/>
              </a:xfrm>
            </p:spPr>
            <p:txBody>
              <a:bodyPr>
                <a:normAutofit/>
              </a:bodyPr>
              <a:lstStyle/>
              <a:p>
                <a:pPr algn="just"/>
                <a:r>
                  <a:rPr lang="en-US" dirty="0">
                    <a:solidFill>
                      <a:srgbClr val="000000"/>
                    </a:solidFill>
                    <a:effectLst/>
                    <a:latin typeface="Helvetica" pitchFamily="2" charset="0"/>
                  </a:rPr>
                  <a:t>Gaussian processes are a kernel method with again a rather different approach. Assume we have a supervised regression task with </a:t>
                </a:r>
                <a14:m>
                  <m:oMath xmlns:m="http://schemas.openxmlformats.org/officeDocument/2006/math">
                    <m:r>
                      <a:rPr lang="en-US" b="0" i="1" smtClean="0">
                        <a:solidFill>
                          <a:srgbClr val="000000"/>
                        </a:solidFill>
                        <a:effectLst/>
                        <a:latin typeface="Cambria Math" panose="02040503050406030204" pitchFamily="18" charset="0"/>
                      </a:rPr>
                      <m:t>𝑋</m:t>
                    </m:r>
                    <m:r>
                      <a:rPr lang="en-US" b="0" i="1" smtClean="0">
                        <a:solidFill>
                          <a:srgbClr val="000000"/>
                        </a:solidFill>
                        <a:effectLst/>
                        <a:latin typeface="Cambria Math" panose="02040503050406030204" pitchFamily="18" charset="0"/>
                      </a:rPr>
                      <m:t>= </m:t>
                    </m:r>
                    <m:sSup>
                      <m:sSupPr>
                        <m:ctrlPr>
                          <a:rPr lang="en-US" b="0" i="1" smtClean="0">
                            <a:solidFill>
                              <a:srgbClr val="000000"/>
                            </a:solidFill>
                            <a:effectLst/>
                            <a:latin typeface="Cambria Math" panose="02040503050406030204" pitchFamily="18" charset="0"/>
                          </a:rPr>
                        </m:ctrlPr>
                      </m:sSupPr>
                      <m:e>
                        <m:r>
                          <a:rPr lang="en-US" b="0" i="1" smtClean="0">
                            <a:solidFill>
                              <a:srgbClr val="000000"/>
                            </a:solidFill>
                            <a:effectLst/>
                            <a:latin typeface="Cambria Math" panose="02040503050406030204" pitchFamily="18" charset="0"/>
                          </a:rPr>
                          <m:t>𝑅</m:t>
                        </m:r>
                      </m:e>
                      <m:sup>
                        <m:r>
                          <a:rPr lang="en-US" b="0" i="1" smtClean="0">
                            <a:solidFill>
                              <a:srgbClr val="000000"/>
                            </a:solidFill>
                            <a:effectLst/>
                            <a:latin typeface="Cambria Math" panose="02040503050406030204" pitchFamily="18" charset="0"/>
                          </a:rPr>
                          <m:t>𝑁</m:t>
                        </m:r>
                      </m:sup>
                    </m:sSup>
                    <m:r>
                      <a:rPr lang="en-US" b="0" i="1" smtClean="0">
                        <a:solidFill>
                          <a:srgbClr val="000000"/>
                        </a:solidFill>
                        <a:effectLst/>
                        <a:latin typeface="Cambria Math" panose="02040503050406030204" pitchFamily="18" charset="0"/>
                      </a:rPr>
                      <m:t>, </m:t>
                    </m:r>
                    <m:r>
                      <a:rPr lang="en-US" b="0" i="1" smtClean="0">
                        <a:solidFill>
                          <a:srgbClr val="000000"/>
                        </a:solidFill>
                        <a:effectLst/>
                        <a:latin typeface="Cambria Math" panose="02040503050406030204" pitchFamily="18" charset="0"/>
                      </a:rPr>
                      <m:t>𝑌</m:t>
                    </m:r>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𝑅</m:t>
                    </m:r>
                  </m:oMath>
                </a14:m>
                <a:r>
                  <a:rPr lang="en-US" dirty="0">
                    <a:solidFill>
                      <a:srgbClr val="000000"/>
                    </a:solidFill>
                    <a:effectLst/>
                    <a:latin typeface="Helvetica" pitchFamily="2" charset="0"/>
                  </a:rPr>
                  <a:t>. The idea is to assign a probability to every possible model</a:t>
                </a:r>
                <a:r>
                  <a:rPr lang="en-US" dirty="0">
                    <a:solidFill>
                      <a:srgbClr val="000000"/>
                    </a:solidFill>
                    <a:latin typeface="Helvetica" pitchFamily="2" charset="0"/>
                  </a:rPr>
                  <a:t> </a:t>
                </a:r>
                <a:r>
                  <a:rPr lang="en-US" dirty="0">
                    <a:solidFill>
                      <a:srgbClr val="000000"/>
                    </a:solidFill>
                    <a:effectLst/>
                    <a:latin typeface="Helvetica" pitchFamily="2" charset="0"/>
                  </a:rPr>
                  <a:t>function f (x)</a:t>
                </a:r>
              </a:p>
              <a:p>
                <a:pPr algn="just"/>
                <a:r>
                  <a:rPr lang="en-US" dirty="0">
                    <a:solidFill>
                      <a:srgbClr val="000000"/>
                    </a:solidFill>
                    <a:effectLst/>
                    <a:latin typeface="Helvetica" pitchFamily="2" charset="0"/>
                  </a:rPr>
                  <a:t>The covariance determines the smoothness of the sample functions. The training data points reduce the space of possible functions and introduce certainty where the data values are. Samples from the posterior (right) are, therefore, reduced to model functions that agree with the data points.</a:t>
                </a:r>
              </a:p>
            </p:txBody>
          </p:sp>
        </mc:Choice>
        <mc:Fallback>
          <p:sp>
            <p:nvSpPr>
              <p:cNvPr id="3" name="Content Placeholder 2">
                <a:extLst>
                  <a:ext uri="{FF2B5EF4-FFF2-40B4-BE49-F238E27FC236}">
                    <a16:creationId xmlns:a16="http://schemas.microsoft.com/office/drawing/2014/main" id="{A6B29E53-38D2-5B74-4AD5-F4A076C97D2A}"/>
                  </a:ext>
                </a:extLst>
              </p:cNvPr>
              <p:cNvSpPr>
                <a:spLocks noGrp="1" noRot="1" noChangeAspect="1" noMove="1" noResize="1" noEditPoints="1" noAdjustHandles="1" noChangeArrowheads="1" noChangeShapeType="1" noTextEdit="1"/>
              </p:cNvSpPr>
              <p:nvPr>
                <p:ph idx="1"/>
              </p:nvPr>
            </p:nvSpPr>
            <p:spPr>
              <a:xfrm>
                <a:off x="428712" y="2005098"/>
                <a:ext cx="11334576" cy="3450613"/>
              </a:xfrm>
              <a:blipFill>
                <a:blip r:embed="rId2"/>
                <a:stretch>
                  <a:fillRect l="-447" r="-5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17BC629-F684-4576-1A27-12A471788E74}"/>
              </a:ext>
            </a:extLst>
          </p:cNvPr>
          <p:cNvPicPr>
            <a:picLocks noChangeAspect="1"/>
          </p:cNvPicPr>
          <p:nvPr/>
        </p:nvPicPr>
        <p:blipFill>
          <a:blip r:embed="rId3"/>
          <a:stretch>
            <a:fillRect/>
          </a:stretch>
        </p:blipFill>
        <p:spPr>
          <a:xfrm>
            <a:off x="2588894" y="4450824"/>
            <a:ext cx="7014212" cy="2312462"/>
          </a:xfrm>
          <a:prstGeom prst="rect">
            <a:avLst/>
          </a:prstGeom>
        </p:spPr>
      </p:pic>
    </p:spTree>
    <p:extLst>
      <p:ext uri="{BB962C8B-B14F-4D97-AF65-F5344CB8AC3E}">
        <p14:creationId xmlns:p14="http://schemas.microsoft.com/office/powerpoint/2010/main" val="1513362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5284-ADF0-3E94-8F44-E01FB1BD5003}"/>
              </a:ext>
            </a:extLst>
          </p:cNvPr>
          <p:cNvSpPr>
            <a:spLocks noGrp="1"/>
          </p:cNvSpPr>
          <p:nvPr>
            <p:ph type="title"/>
          </p:nvPr>
        </p:nvSpPr>
        <p:spPr>
          <a:xfrm>
            <a:off x="3614800" y="5180974"/>
            <a:ext cx="4962398" cy="1049235"/>
          </a:xfrm>
        </p:spPr>
        <p:txBody>
          <a:bodyPr/>
          <a:lstStyle/>
          <a:p>
            <a:pPr algn="ctr"/>
            <a:r>
              <a:rPr lang="en-US" dirty="0"/>
              <a:t>END of </a:t>
            </a:r>
            <a:r>
              <a:rPr kumimoji="0" lang="en-GB" sz="3200" b="0" i="0" u="none" strike="noStrike" kern="1200" cap="none" spc="80" normalizeH="0" baseline="0" noProof="0" dirty="0">
                <a:ln>
                  <a:noFill/>
                </a:ln>
                <a:solidFill>
                  <a:prstClr val="black"/>
                </a:solidFill>
                <a:effectLst/>
                <a:uLnTx/>
                <a:uFillTx/>
                <a:latin typeface="Gill Sans MT" panose="020B0502020104020203"/>
                <a:ea typeface="+mn-ea"/>
                <a:cs typeface="B Nazanin" panose="00000400000000000000" pitchFamily="2" charset="-78"/>
              </a:rPr>
              <a:t>Chapter 2</a:t>
            </a:r>
            <a:endParaRPr lang="en-US" dirty="0"/>
          </a:p>
        </p:txBody>
      </p:sp>
      <p:pic>
        <p:nvPicPr>
          <p:cNvPr id="1028" name="Picture 4" descr="Machine Learning: Unleashing the Power of Artificial Intelligence -  Industry on Top">
            <a:extLst>
              <a:ext uri="{FF2B5EF4-FFF2-40B4-BE49-F238E27FC236}">
                <a16:creationId xmlns:a16="http://schemas.microsoft.com/office/drawing/2014/main" id="{2F09FAB1-74B9-DB8E-47E9-715D59EB0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701" y="1431840"/>
            <a:ext cx="7226595" cy="348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3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64A9-6479-5A45-F745-A60366F601F8}"/>
              </a:ext>
            </a:extLst>
          </p:cNvPr>
          <p:cNvSpPr>
            <a:spLocks noGrp="1"/>
          </p:cNvSpPr>
          <p:nvPr>
            <p:ph idx="1"/>
          </p:nvPr>
        </p:nvSpPr>
        <p:spPr/>
        <p:txBody>
          <a:bodyPr>
            <a:normAutofit fontScale="92500" lnSpcReduction="20000"/>
          </a:bodyPr>
          <a:lstStyle/>
          <a:p>
            <a:r>
              <a:rPr lang="en-US" dirty="0">
                <a:latin typeface="Arial" panose="020B0604020202020204" pitchFamily="34" charset="0"/>
                <a:cs typeface="Arial" panose="020B0604020202020204" pitchFamily="34" charset="0"/>
              </a:rPr>
              <a:t>In these 4 examples, i.e. 1. image recognition, 2. time series forecasting 3. hypothesis guessing and 4. board gaming, the data was given respectively by images and their content, a time series, integers, configurations of a board game.</a:t>
            </a:r>
          </a:p>
          <a:p>
            <a:r>
              <a:rPr lang="en-US" dirty="0">
                <a:latin typeface="Arial" panose="020B0604020202020204" pitchFamily="34" charset="0"/>
                <a:cs typeface="Arial" panose="020B0604020202020204" pitchFamily="34" charset="0"/>
              </a:rPr>
              <a:t>If the training consists of </a:t>
            </a:r>
            <a:r>
              <a:rPr lang="en-US" u="sng" dirty="0">
                <a:latin typeface="Arial" panose="020B0604020202020204" pitchFamily="34" charset="0"/>
                <a:cs typeface="Arial" panose="020B0604020202020204" pitchFamily="34" charset="0"/>
              </a:rPr>
              <a:t>input-output pairs</a:t>
            </a:r>
            <a:r>
              <a:rPr lang="en-US" dirty="0">
                <a:latin typeface="Arial" panose="020B0604020202020204" pitchFamily="34" charset="0"/>
                <a:cs typeface="Arial" panose="020B0604020202020204" pitchFamily="34" charset="0"/>
              </a:rPr>
              <a:t>, such as examples 1 and 2, one peaks of </a:t>
            </a:r>
            <a:r>
              <a:rPr lang="en-US" b="1" dirty="0">
                <a:latin typeface="Arial" panose="020B0604020202020204" pitchFamily="34" charset="0"/>
                <a:cs typeface="Arial" panose="020B0604020202020204" pitchFamily="34" charset="0"/>
              </a:rPr>
              <a:t>supervised learning</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Those data that </a:t>
            </a:r>
            <a:r>
              <a:rPr lang="en-US" u="sng" dirty="0">
                <a:latin typeface="Arial" panose="020B0604020202020204" pitchFamily="34" charset="0"/>
                <a:cs typeface="Arial" panose="020B0604020202020204" pitchFamily="34" charset="0"/>
              </a:rPr>
              <a:t>do not come with target outputs</a:t>
            </a:r>
            <a:r>
              <a:rPr lang="en-US" dirty="0">
                <a:latin typeface="Arial" panose="020B0604020202020204" pitchFamily="34" charset="0"/>
                <a:cs typeface="Arial" panose="020B0604020202020204" pitchFamily="34" charset="0"/>
              </a:rPr>
              <a:t>, such as example 3, poses an </a:t>
            </a:r>
            <a:r>
              <a:rPr lang="en-US" b="1" dirty="0">
                <a:latin typeface="Arial" panose="020B0604020202020204" pitchFamily="34" charset="0"/>
                <a:cs typeface="Arial" panose="020B0604020202020204" pitchFamily="34" charset="0"/>
              </a:rPr>
              <a:t>unsupervised learning </a:t>
            </a:r>
          </a:p>
          <a:p>
            <a:r>
              <a:rPr lang="en-US" dirty="0">
                <a:latin typeface="Arial" panose="020B0604020202020204" pitchFamily="34" charset="0"/>
                <a:cs typeface="Arial" panose="020B0604020202020204" pitchFamily="34" charset="0"/>
              </a:rPr>
              <a:t>Problems similar to example 4 in which an </a:t>
            </a:r>
            <a:r>
              <a:rPr lang="en-US" u="sng" dirty="0">
                <a:latin typeface="Arial" panose="020B0604020202020204" pitchFamily="34" charset="0"/>
                <a:cs typeface="Arial" panose="020B0604020202020204" pitchFamily="34" charset="0"/>
              </a:rPr>
              <a:t>agent gets rewarded or punished </a:t>
            </a:r>
            <a:r>
              <a:rPr lang="en-US" dirty="0">
                <a:latin typeface="Arial" panose="020B0604020202020204" pitchFamily="34" charset="0"/>
                <a:cs typeface="Arial" panose="020B0604020202020204" pitchFamily="34" charset="0"/>
              </a:rPr>
              <a:t>according to a given rule for its decisions, is called </a:t>
            </a:r>
            <a:r>
              <a:rPr lang="en-US" b="1" dirty="0">
                <a:latin typeface="Arial" panose="020B0604020202020204" pitchFamily="34" charset="0"/>
                <a:cs typeface="Arial" panose="020B0604020202020204" pitchFamily="34" charset="0"/>
              </a:rPr>
              <a:t>reinforcement learning</a:t>
            </a:r>
            <a:r>
              <a:rPr lang="en-US" dirty="0">
                <a:latin typeface="Arial" panose="020B0604020202020204" pitchFamily="34" charset="0"/>
                <a:cs typeface="Arial" panose="020B0604020202020204" pitchFamily="34" charset="0"/>
              </a:rPr>
              <a:t>. In this approach, the agent </a:t>
            </a:r>
            <a:r>
              <a:rPr lang="en-US" u="sng" dirty="0">
                <a:latin typeface="Arial" panose="020B0604020202020204" pitchFamily="34" charset="0"/>
                <a:cs typeface="Arial" panose="020B0604020202020204" pitchFamily="34" charset="0"/>
              </a:rPr>
              <a:t>learns an optimal strategy by trial and error.</a:t>
            </a:r>
          </a:p>
        </p:txBody>
      </p:sp>
      <p:sp>
        <p:nvSpPr>
          <p:cNvPr id="4" name="Title 1">
            <a:extLst>
              <a:ext uri="{FF2B5EF4-FFF2-40B4-BE49-F238E27FC236}">
                <a16:creationId xmlns:a16="http://schemas.microsoft.com/office/drawing/2014/main" id="{CA1F7FA7-C9D4-B8E0-9BA6-8D4ACF7F112B}"/>
              </a:ext>
            </a:extLst>
          </p:cNvPr>
          <p:cNvSpPr txBox="1">
            <a:spLocks/>
          </p:cNvSpPr>
          <p:nvPr/>
        </p:nvSpPr>
        <p:spPr>
          <a:xfrm>
            <a:off x="1294999" y="1223567"/>
            <a:ext cx="11906839"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solidFill>
                  <a:srgbClr val="000000"/>
                </a:solidFill>
                <a:latin typeface="+mn-lt"/>
              </a:rPr>
              <a:t>Examples of ML problems</a:t>
            </a:r>
            <a:endParaRPr lang="en-US" dirty="0">
              <a:latin typeface="+mn-lt"/>
            </a:endParaRPr>
          </a:p>
        </p:txBody>
      </p:sp>
    </p:spTree>
    <p:extLst>
      <p:ext uri="{BB962C8B-B14F-4D97-AF65-F5344CB8AC3E}">
        <p14:creationId xmlns:p14="http://schemas.microsoft.com/office/powerpoint/2010/main" val="266342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64A9-6479-5A45-F745-A60366F601F8}"/>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Often </a:t>
            </a:r>
            <a:r>
              <a:rPr lang="en-US" u="sng" dirty="0">
                <a:latin typeface="Arial" panose="020B0604020202020204" pitchFamily="34" charset="0"/>
                <a:cs typeface="Arial" panose="020B0604020202020204" pitchFamily="34" charset="0"/>
              </a:rPr>
              <a:t>reinforcement learning involves solving supervised and unsupervised learning </a:t>
            </a:r>
            <a:r>
              <a:rPr lang="en-US" dirty="0">
                <a:latin typeface="Arial" panose="020B0604020202020204" pitchFamily="34" charset="0"/>
                <a:cs typeface="Arial" panose="020B0604020202020204" pitchFamily="34" charset="0"/>
              </a:rPr>
              <a:t>problems in a game-like manner.</a:t>
            </a:r>
          </a:p>
          <a:p>
            <a:r>
              <a:rPr lang="en-US" u="sng" dirty="0">
                <a:latin typeface="Arial" panose="020B0604020202020204" pitchFamily="34" charset="0"/>
                <a:cs typeface="Arial" panose="020B0604020202020204" pitchFamily="34" charset="0"/>
              </a:rPr>
              <a:t>In all 3 areas, deep learning is involved </a:t>
            </a:r>
            <a:r>
              <a:rPr lang="en-US" dirty="0">
                <a:latin typeface="Arial" panose="020B0604020202020204" pitchFamily="34" charset="0"/>
                <a:cs typeface="Arial" panose="020B0604020202020204" pitchFamily="34" charset="0"/>
              </a:rPr>
              <a:t>and has pushed the limits of what machines can do.</a:t>
            </a:r>
          </a:p>
          <a:p>
            <a:r>
              <a:rPr lang="en-US" dirty="0">
                <a:latin typeface="Arial" panose="020B0604020202020204" pitchFamily="34" charset="0"/>
                <a:cs typeface="Arial" panose="020B0604020202020204" pitchFamily="34" charset="0"/>
              </a:rPr>
              <a:t>Deep learning is not so much a different learning, although usually needs large datasets, but a regime of certain models, strategies, and data types that helps researchers with improving performance. </a:t>
            </a:r>
          </a:p>
          <a:p>
            <a:r>
              <a:rPr lang="en-US" dirty="0">
                <a:latin typeface="Arial" panose="020B0604020202020204" pitchFamily="34" charset="0"/>
                <a:cs typeface="Arial" panose="020B0604020202020204" pitchFamily="34" charset="0"/>
              </a:rPr>
              <a:t>In the following we will </a:t>
            </a:r>
            <a:r>
              <a:rPr lang="en-US" u="sng" dirty="0">
                <a:latin typeface="Arial" panose="020B0604020202020204" pitchFamily="34" charset="0"/>
                <a:cs typeface="Arial" panose="020B0604020202020204" pitchFamily="34" charset="0"/>
              </a:rPr>
              <a:t>focus on supervised and unsupervised learning </a:t>
            </a:r>
            <a:r>
              <a:rPr lang="en-US" dirty="0">
                <a:latin typeface="Arial" panose="020B0604020202020204" pitchFamily="34" charset="0"/>
                <a:cs typeface="Arial" panose="020B0604020202020204" pitchFamily="34" charset="0"/>
              </a:rPr>
              <a:t>as two fundamental learning approaches.</a:t>
            </a:r>
          </a:p>
          <a:p>
            <a:endParaRPr lang="en-US"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A1F7FA7-C9D4-B8E0-9BA6-8D4ACF7F112B}"/>
              </a:ext>
            </a:extLst>
          </p:cNvPr>
          <p:cNvSpPr txBox="1">
            <a:spLocks/>
          </p:cNvSpPr>
          <p:nvPr/>
        </p:nvSpPr>
        <p:spPr>
          <a:xfrm>
            <a:off x="1294999" y="1223567"/>
            <a:ext cx="11906839"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solidFill>
                  <a:srgbClr val="000000"/>
                </a:solidFill>
                <a:latin typeface="+mn-lt"/>
              </a:rPr>
              <a:t>DEEP learning</a:t>
            </a:r>
            <a:endParaRPr lang="en-US" dirty="0">
              <a:latin typeface="+mn-lt"/>
            </a:endParaRPr>
          </a:p>
        </p:txBody>
      </p:sp>
    </p:spTree>
    <p:extLst>
      <p:ext uri="{BB962C8B-B14F-4D97-AF65-F5344CB8AC3E}">
        <p14:creationId xmlns:p14="http://schemas.microsoft.com/office/powerpoint/2010/main" val="345533831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4114</TotalTime>
  <Words>5929</Words>
  <Application>Microsoft Macintosh PowerPoint</Application>
  <PresentationFormat>Widescreen</PresentationFormat>
  <Paragraphs>391</Paragraphs>
  <Slides>78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Arial </vt:lpstr>
      <vt:lpstr>Cambria Math</vt:lpstr>
      <vt:lpstr>Gill Sans MT</vt:lpstr>
      <vt:lpstr>Helvetica</vt:lpstr>
      <vt:lpstr>Times New Roman</vt:lpstr>
      <vt:lpstr>Gallery</vt:lpstr>
      <vt:lpstr>PowerPoint Presentation</vt:lpstr>
      <vt:lpstr>Machine Learning- AI  versus ML</vt:lpstr>
      <vt:lpstr>Machine Learning-Properties</vt:lpstr>
      <vt:lpstr>Example of ML problems #1: Image recognition</vt:lpstr>
      <vt:lpstr>EXAMPLE of ml problems #2: Time series forecasting</vt:lpstr>
      <vt:lpstr>Example of ML problems #3: Hypothesis guessing</vt:lpstr>
      <vt:lpstr>PowerPoint Presentation</vt:lpstr>
      <vt:lpstr>PowerPoint Presentation</vt:lpstr>
      <vt:lpstr>PowerPoint Presentation</vt:lpstr>
      <vt:lpstr>Supervised vs Unsupervised</vt:lpstr>
      <vt:lpstr>Supervised vs Unsupervised</vt:lpstr>
      <vt:lpstr>Supervised vs Unsupervised</vt:lpstr>
      <vt:lpstr>PowerPoint Presentation</vt:lpstr>
      <vt:lpstr>Ingredients of a Learning Problem</vt:lpstr>
      <vt:lpstr>Data</vt:lpstr>
      <vt:lpstr>Example:  text recognition</vt:lpstr>
      <vt:lpstr>Data Preparation</vt:lpstr>
      <vt:lpstr>Multi-class classification</vt:lpstr>
      <vt:lpstr>Output domain</vt:lpstr>
      <vt:lpstr>Regression </vt:lpstr>
      <vt:lpstr>PowerPoint Presentation</vt:lpstr>
      <vt:lpstr>Model</vt:lpstr>
      <vt:lpstr>Deterministic Model</vt:lpstr>
      <vt:lpstr>θ For Deterministic Model</vt:lpstr>
      <vt:lpstr>Probabilistic Model</vt:lpstr>
      <vt:lpstr>Probabilistic Model</vt:lpstr>
      <vt:lpstr>θ For Probabilistic Model</vt:lpstr>
      <vt:lpstr>Model output?</vt:lpstr>
      <vt:lpstr>Deterministic and Probabilistic Relation</vt:lpstr>
      <vt:lpstr>Finally…</vt:lpstr>
      <vt:lpstr>Loss</vt:lpstr>
      <vt:lpstr>Loss </vt:lpstr>
      <vt:lpstr>Loss In Multi-Label Classification</vt:lpstr>
      <vt:lpstr>Loss In unsupervised learning</vt:lpstr>
      <vt:lpstr>Risk Minimisation in Supervised Learning</vt:lpstr>
      <vt:lpstr>Empirical Risk as a Proxy </vt:lpstr>
      <vt:lpstr>Empirical risk minimisation </vt:lpstr>
      <vt:lpstr>overfitting</vt:lpstr>
      <vt:lpstr>Regularisation </vt:lpstr>
      <vt:lpstr>Types of Regularisation </vt:lpstr>
      <vt:lpstr>Splitting entry dataset</vt:lpstr>
      <vt:lpstr>Quantifying Generalisation </vt:lpstr>
      <vt:lpstr>bias-variance trade-off </vt:lpstr>
      <vt:lpstr>double descent </vt:lpstr>
      <vt:lpstr>Effective model</vt:lpstr>
      <vt:lpstr>convexity </vt:lpstr>
      <vt:lpstr>Gradient descent</vt:lpstr>
      <vt:lpstr>Gradient descent</vt:lpstr>
      <vt:lpstr>Gradient descent</vt:lpstr>
      <vt:lpstr>gradient descent</vt:lpstr>
      <vt:lpstr>Gradient descent</vt:lpstr>
      <vt:lpstr>Training in Unsupervised Learning </vt:lpstr>
      <vt:lpstr>Bayesian learning </vt:lpstr>
      <vt:lpstr>Bayesian learning</vt:lpstr>
      <vt:lpstr>Methods in Machine Learning</vt:lpstr>
      <vt:lpstr>Linear Models </vt:lpstr>
      <vt:lpstr>Neural Networks </vt:lpstr>
      <vt:lpstr>Perceptrons</vt:lpstr>
      <vt:lpstr>Perceptrons</vt:lpstr>
      <vt:lpstr>Feed-Forward Neural Networks</vt:lpstr>
      <vt:lpstr>Feed-Forward Neural Networks</vt:lpstr>
      <vt:lpstr>activation functions </vt:lpstr>
      <vt:lpstr>backpropagation </vt:lpstr>
      <vt:lpstr>Recurrent Neural Networks </vt:lpstr>
      <vt:lpstr>Recurrent Neural Networks </vt:lpstr>
      <vt:lpstr>Boltzmann Machines </vt:lpstr>
      <vt:lpstr>Boltzmann Machines </vt:lpstr>
      <vt:lpstr>Graphical Models </vt:lpstr>
      <vt:lpstr>Bayesian Networks </vt:lpstr>
      <vt:lpstr>Bayesian Networks </vt:lpstr>
      <vt:lpstr>Hidden Markov Models </vt:lpstr>
      <vt:lpstr>Hidden Markov Models </vt:lpstr>
      <vt:lpstr>Kernel Methods </vt:lpstr>
      <vt:lpstr>Kernel Density Estimation </vt:lpstr>
      <vt:lpstr>K-Nearest Neighbour </vt:lpstr>
      <vt:lpstr>Support Vector Machines </vt:lpstr>
      <vt:lpstr>Gaussian Processes</vt:lpstr>
      <vt:lpstr>END of Chapter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fatemeh lajevardi</dc:creator>
  <cp:lastModifiedBy>fatemeh lajevardi</cp:lastModifiedBy>
  <cp:revision>115</cp:revision>
  <dcterms:created xsi:type="dcterms:W3CDTF">2025-02-24T17:52:30Z</dcterms:created>
  <dcterms:modified xsi:type="dcterms:W3CDTF">2025-03-16T10:28:15Z</dcterms:modified>
</cp:coreProperties>
</file>